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79" r:id="rId2"/>
    <p:sldId id="27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p15:clr>
            <a:srgbClr val="A4A3A4"/>
          </p15:clr>
        </p15:guide>
        <p15:guide id="2" pos="1652">
          <p15:clr>
            <a:srgbClr val="A4A3A4"/>
          </p15:clr>
        </p15:guide>
        <p15:guide id="3" orient="horz" pos="3913">
          <p15:clr>
            <a:srgbClr val="A4A3A4"/>
          </p15:clr>
        </p15:guide>
        <p15:guide id="4" orient="horz" pos="3510">
          <p15:clr>
            <a:srgbClr val="A4A3A4"/>
          </p15:clr>
        </p15:guide>
        <p15:guide id="5" orient="horz" pos="2473">
          <p15:clr>
            <a:srgbClr val="A4A3A4"/>
          </p15:clr>
        </p15:guide>
        <p15:guide id="6" orient="horz" pos="2153">
          <p15:clr>
            <a:srgbClr val="A4A3A4"/>
          </p15:clr>
        </p15:guide>
        <p15:guide id="7" orient="horz" pos="969">
          <p15:clr>
            <a:srgbClr val="A4A3A4"/>
          </p15:clr>
        </p15:guide>
        <p15:guide id="8" orient="horz" pos="707">
          <p15:clr>
            <a:srgbClr val="A4A3A4"/>
          </p15:clr>
        </p15:guide>
        <p15:guide id="9" orient="horz" pos="1756">
          <p15:clr>
            <a:srgbClr val="A4A3A4"/>
          </p15:clr>
        </p15:guide>
        <p15:guide id="10" orient="horz" pos="1609">
          <p15:clr>
            <a:srgbClr val="A4A3A4"/>
          </p15:clr>
        </p15:guide>
        <p15:guide id="11" orient="horz" pos="3369">
          <p15:clr>
            <a:srgbClr val="A4A3A4"/>
          </p15:clr>
        </p15:guide>
        <p15:guide id="12" pos="3955">
          <p15:clr>
            <a:srgbClr val="A4A3A4"/>
          </p15:clr>
        </p15:guide>
        <p15:guide id="13" pos="2881">
          <p15:clr>
            <a:srgbClr val="A4A3A4"/>
          </p15:clr>
        </p15:guide>
        <p15:guide id="14" pos="3597">
          <p15:clr>
            <a:srgbClr val="A4A3A4"/>
          </p15:clr>
        </p15:guide>
        <p15:guide id="15" pos="5408">
          <p15:clr>
            <a:srgbClr val="A4A3A4"/>
          </p15:clr>
        </p15:guide>
        <p15:guide id="16" pos="436">
          <p15:clr>
            <a:srgbClr val="A4A3A4"/>
          </p15:clr>
        </p15:guide>
        <p15:guide id="17" pos="1876">
          <p15:clr>
            <a:srgbClr val="A4A3A4"/>
          </p15:clr>
        </p15:guide>
        <p15:guide id="18" pos="21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7ABC"/>
    <a:srgbClr val="ECEEEC"/>
    <a:srgbClr val="C6C6C6"/>
    <a:srgbClr val="012653"/>
    <a:srgbClr val="F8F8F8"/>
    <a:srgbClr val="F0F0F0"/>
    <a:srgbClr val="EBEBEB"/>
    <a:srgbClr val="FAFAFA"/>
    <a:srgbClr val="E6E6E6"/>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94" y="102"/>
      </p:cViewPr>
      <p:guideLst>
        <p:guide orient="horz" pos="2148"/>
        <p:guide pos="1652"/>
        <p:guide orient="horz" pos="3913"/>
        <p:guide orient="horz" pos="3510"/>
        <p:guide orient="horz" pos="2473"/>
        <p:guide orient="horz" pos="2153"/>
        <p:guide orient="horz" pos="969"/>
        <p:guide orient="horz" pos="707"/>
        <p:guide orient="horz" pos="1756"/>
        <p:guide orient="horz" pos="1609"/>
        <p:guide orient="horz" pos="3369"/>
        <p:guide pos="3955"/>
        <p:guide pos="2881"/>
        <p:guide pos="3597"/>
        <p:guide pos="5408"/>
        <p:guide pos="436"/>
        <p:guide pos="1876"/>
        <p:guide pos="215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E2EBC-AEFF-1147-80FC-EBB4256C6EC0}" type="datetimeFigureOut">
              <a:rPr lang="en-US" smtClean="0"/>
              <a:t>3/31/2021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506B95-1B73-9443-90A7-5CD59A19E7F0}" type="slidenum">
              <a:rPr lang="en-US" smtClean="0"/>
              <a:t>‹#›</a:t>
            </a:fld>
            <a:endParaRPr lang="en-US"/>
          </a:p>
        </p:txBody>
      </p:sp>
    </p:spTree>
    <p:extLst>
      <p:ext uri="{BB962C8B-B14F-4D97-AF65-F5344CB8AC3E}">
        <p14:creationId xmlns:p14="http://schemas.microsoft.com/office/powerpoint/2010/main" val="42741157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851" y="2423161"/>
            <a:ext cx="7819949" cy="822959"/>
          </a:xfrm>
          <a:prstGeom prst="rect">
            <a:avLst/>
          </a:prstGeom>
        </p:spPr>
        <p:txBody>
          <a:bodyPr lIns="91415" tIns="45707" rIns="91415" bIns="45707"/>
          <a:lstStyle>
            <a:lvl1pPr algn="r">
              <a:defRPr sz="3200" b="0" i="0">
                <a:solidFill>
                  <a:schemeClr val="bg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334457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909325"/>
            <a:ext cx="3008314" cy="1162050"/>
          </a:xfrm>
          <a:prstGeom prst="rect">
            <a:avLst/>
          </a:prstGeom>
        </p:spPr>
        <p:txBody>
          <a:bodyPr lIns="91415" tIns="45707" rIns="91415" bIns="45707" anchor="b"/>
          <a:lstStyle>
            <a:lvl1pPr algn="l">
              <a:defRPr sz="19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909323"/>
            <a:ext cx="5111750" cy="52879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700">
                <a:solidFill>
                  <a:schemeClr val="tx1"/>
                </a:solidFill>
              </a:defRPr>
            </a:lvl2pPr>
            <a:lvl3pPr>
              <a:buClr>
                <a:srgbClr val="F5812A"/>
              </a:buClr>
              <a:defRPr sz="1700">
                <a:solidFill>
                  <a:schemeClr val="tx1"/>
                </a:solidFill>
              </a:defRPr>
            </a:lvl3pPr>
            <a:lvl4pPr>
              <a:buClr>
                <a:srgbClr val="F5812A"/>
              </a:buClr>
              <a:defRPr sz="1700">
                <a:solidFill>
                  <a:schemeClr val="tx1"/>
                </a:solidFill>
              </a:defRPr>
            </a:lvl4pPr>
            <a:lvl5pPr>
              <a:buClr>
                <a:srgbClr val="F5812A"/>
              </a:buClr>
              <a:defRPr sz="17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28523"/>
            <a:ext cx="3008314" cy="4068763"/>
          </a:xfrm>
          <a:prstGeom prst="rect">
            <a:avLst/>
          </a:prstGeom>
        </p:spPr>
        <p:txBody>
          <a:bodyPr lIns="91415" tIns="45707" rIns="91415" bIns="45707"/>
          <a:lstStyle>
            <a:lvl1pPr marL="0" indent="0">
              <a:buNone/>
              <a:defRPr sz="1400">
                <a:solidFill>
                  <a:schemeClr val="tx1">
                    <a:lumMod val="60000"/>
                    <a:lumOff val="40000"/>
                  </a:schemeClr>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292259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a:prstGeom prst="rect">
            <a:avLst/>
          </a:prstGeom>
        </p:spPr>
        <p:txBody>
          <a:bodyPr lIns="91415" tIns="45707" rIns="91415" bIns="45707"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9" y="1066800"/>
            <a:ext cx="5486400" cy="3660775"/>
          </a:xfrm>
          <a:prstGeom prst="rect">
            <a:avLst/>
          </a:prstGeom>
        </p:spPr>
        <p:txBody>
          <a:bodyPr lIns="91415" tIns="45707" rIns="91415" bIns="45707"/>
          <a:lstStyle>
            <a:lvl1pPr marL="0" indent="0">
              <a:buNone/>
              <a:defRPr sz="3200"/>
            </a:lvl1pPr>
            <a:lvl2pPr marL="457072" indent="0">
              <a:buNone/>
              <a:defRPr sz="2800"/>
            </a:lvl2pPr>
            <a:lvl3pPr marL="914144" indent="0">
              <a:buNone/>
              <a:defRPr sz="2400"/>
            </a:lvl3pPr>
            <a:lvl4pPr marL="1371216" indent="0">
              <a:buNone/>
              <a:defRPr sz="2000"/>
            </a:lvl4pPr>
            <a:lvl5pPr marL="1828288" indent="0">
              <a:buNone/>
              <a:defRPr sz="2000"/>
            </a:lvl5pPr>
            <a:lvl6pPr marL="2285360" indent="0">
              <a:buNone/>
              <a:defRPr sz="2000"/>
            </a:lvl6pPr>
            <a:lvl7pPr marL="2742432" indent="0">
              <a:buNone/>
              <a:defRPr sz="2000"/>
            </a:lvl7pPr>
            <a:lvl8pPr marL="3199504" indent="0">
              <a:buNone/>
              <a:defRPr sz="2000"/>
            </a:lvl8pPr>
            <a:lvl9pPr marL="3656576"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9" y="5367338"/>
            <a:ext cx="5486400" cy="804862"/>
          </a:xfrm>
          <a:prstGeom prst="rect">
            <a:avLst/>
          </a:prstGeom>
        </p:spPr>
        <p:txBody>
          <a:bodyPr lIns="91415" tIns="45707" rIns="91415" bIns="45707"/>
          <a:lstStyle>
            <a:lvl1pPr marL="0" indent="0">
              <a:buNone/>
              <a:defRPr sz="1400">
                <a:solidFill>
                  <a:schemeClr val="tx1"/>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676491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914400"/>
            <a:ext cx="8229601" cy="1143000"/>
          </a:xfrm>
          <a:prstGeom prst="rect">
            <a:avLst/>
          </a:prstGeom>
        </p:spPr>
        <p:txBody>
          <a:bodyPr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1" y="2133600"/>
            <a:ext cx="8229601" cy="39925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20292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15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solidFill>
                <a:srgbClr val="404040"/>
              </a:solidFill>
            </a:endParaRPr>
          </a:p>
        </p:txBody>
      </p:sp>
      <p:sp>
        <p:nvSpPr>
          <p:cNvPr id="5" name="Rectangle 5"/>
          <p:cNvSpPr>
            <a:spLocks noGrp="1" noChangeArrowheads="1"/>
          </p:cNvSpPr>
          <p:nvPr>
            <p:ph type="ftr" sz="quarter" idx="11"/>
          </p:nvPr>
        </p:nvSpPr>
        <p:spPr>
          <a:xfrm>
            <a:off x="635000" y="6383020"/>
            <a:ext cx="5105400" cy="38100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353531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1" y="1166019"/>
            <a:ext cx="8229601" cy="4525963"/>
          </a:xfrm>
          <a:prstGeom prst="rect">
            <a:avLst/>
          </a:prstGeom>
        </p:spPr>
        <p:txBody>
          <a:bodyPr lIns="91415" tIns="45707" rIns="91415" bIns="45707"/>
          <a:lstStyle>
            <a:lvl1pPr>
              <a:spcBef>
                <a:spcPts val="1200"/>
              </a:spcBef>
              <a:buClr>
                <a:srgbClr val="F5812A"/>
              </a:buClr>
              <a:buFont typeface="Wingdings" charset="2"/>
              <a:buChar char="§"/>
              <a:defRPr sz="2400">
                <a:solidFill>
                  <a:schemeClr val="tx1"/>
                </a:solidFill>
              </a:defRPr>
            </a:lvl1pPr>
            <a:lvl2pPr>
              <a:spcBef>
                <a:spcPts val="600"/>
              </a:spcBef>
              <a:buClr>
                <a:srgbClr val="F5812A"/>
              </a:buClr>
              <a:defRPr sz="2200">
                <a:solidFill>
                  <a:schemeClr val="tx1"/>
                </a:solidFill>
              </a:defRPr>
            </a:lvl2pPr>
            <a:lvl3pPr>
              <a:spcBef>
                <a:spcPts val="600"/>
              </a:spcBef>
              <a:buClr>
                <a:srgbClr val="F5812A"/>
              </a:buClr>
              <a:defRPr sz="2000">
                <a:solidFill>
                  <a:schemeClr val="tx1"/>
                </a:solidFill>
              </a:defRPr>
            </a:lvl3pPr>
            <a:lvl4pPr>
              <a:spcBef>
                <a:spcPts val="600"/>
              </a:spcBef>
              <a:buClr>
                <a:srgbClr val="F5812A"/>
              </a:buClr>
              <a:defRPr sz="1800">
                <a:solidFill>
                  <a:schemeClr val="tx1"/>
                </a:solidFill>
              </a:defRPr>
            </a:lvl4pPr>
            <a:lvl5pPr>
              <a:spcBef>
                <a:spcPts val="600"/>
              </a:spcBef>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065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5102"/>
            <a:ext cx="8229601" cy="635000"/>
          </a:xfrm>
          <a:prstGeom prst="rect">
            <a:avLst/>
          </a:prstGeom>
        </p:spPr>
        <p:txBody>
          <a:bodyPr lIns="91415" tIns="45707" rIns="91415" bIns="45707"/>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7448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2400"/>
            <a:ext cx="8229601" cy="647700"/>
          </a:xfrm>
          <a:prstGeom prst="rect">
            <a:avLst/>
          </a:prstGeom>
        </p:spPr>
        <p:txBody>
          <a:bodyPr lIns="91415" tIns="45707" rIns="91415" bIns="45707"/>
          <a:lstStyle>
            <a:lvl1pPr algn="l">
              <a:defRPr sz="240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5577"/>
            <a:ext cx="4040188"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46300"/>
            <a:ext cx="4040188"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25577"/>
            <a:ext cx="4041774"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46300"/>
            <a:ext cx="4041774"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824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6"/>
          </a:xfrm>
          <a:prstGeom prst="rect">
            <a:avLst/>
          </a:prstGeom>
        </p:spPr>
        <p:txBody>
          <a:bodyPr lIns="91415" tIns="45707" rIns="91415" bIns="45707" anchor="t"/>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906713"/>
            <a:ext cx="7772400" cy="1500187"/>
          </a:xfrm>
          <a:prstGeom prst="rect">
            <a:avLst/>
          </a:prstGeom>
        </p:spPr>
        <p:txBody>
          <a:bodyPr lIns="91415" tIns="45707" rIns="91415" bIns="45707" anchor="b"/>
          <a:lstStyle>
            <a:lvl1pPr marL="0" indent="0">
              <a:buNone/>
              <a:defRPr sz="2000">
                <a:solidFill>
                  <a:schemeClr val="tx1"/>
                </a:solidFill>
              </a:defRPr>
            </a:lvl1pPr>
            <a:lvl2pPr marL="457072" indent="0">
              <a:buNone/>
              <a:defRPr sz="1800"/>
            </a:lvl2pPr>
            <a:lvl3pPr marL="914144" indent="0">
              <a:buNone/>
              <a:defRPr sz="1600"/>
            </a:lvl3pPr>
            <a:lvl4pPr marL="1371216" indent="0">
              <a:buNone/>
              <a:defRPr sz="1400"/>
            </a:lvl4pPr>
            <a:lvl5pPr marL="1828288" indent="0">
              <a:buNone/>
              <a:defRPr sz="1400"/>
            </a:lvl5pPr>
            <a:lvl6pPr marL="2285360" indent="0">
              <a:buNone/>
              <a:defRPr sz="1400"/>
            </a:lvl6pPr>
            <a:lvl7pPr marL="2742432" indent="0">
              <a:buNone/>
              <a:defRPr sz="1400"/>
            </a:lvl7pPr>
            <a:lvl8pPr marL="3199504" indent="0">
              <a:buNone/>
              <a:defRPr sz="1400"/>
            </a:lvl8pPr>
            <a:lvl9pPr marL="3656576" indent="0">
              <a:buNone/>
              <a:defRPr sz="1400"/>
            </a:lvl9pPr>
          </a:lstStyle>
          <a:p>
            <a:pPr lvl="0"/>
            <a:r>
              <a:rPr lang="en-US" smtClean="0"/>
              <a:t>Click to edit Master text styles</a:t>
            </a:r>
          </a:p>
        </p:txBody>
      </p:sp>
    </p:spTree>
    <p:extLst>
      <p:ext uri="{BB962C8B-B14F-4D97-AF65-F5344CB8AC3E}">
        <p14:creationId xmlns:p14="http://schemas.microsoft.com/office/powerpoint/2010/main" val="164272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1066800"/>
            <a:ext cx="8229601" cy="1143000"/>
          </a:xfrm>
          <a:prstGeom prst="rect">
            <a:avLst/>
          </a:prstGeom>
        </p:spPr>
        <p:txBody>
          <a:bodyPr lIns="91415" tIns="45707" rIns="91415" bIns="45707"/>
          <a:lstStyle>
            <a:lvl1pPr>
              <a:defRPr sz="3400">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75928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6" name="Title 5"/>
          <p:cNvSpPr>
            <a:spLocks noGrp="1"/>
          </p:cNvSpPr>
          <p:nvPr>
            <p:ph type="title"/>
          </p:nvPr>
        </p:nvSpPr>
        <p:spPr>
          <a:xfrm>
            <a:off x="457200" y="164592"/>
            <a:ext cx="8229600" cy="636422"/>
          </a:xfrm>
          <a:prstGeom prst="rect">
            <a:avLst/>
          </a:prstGeom>
        </p:spPr>
        <p:txBody>
          <a:bodyPr vert="horz" lIns="109728" tIns="54864" rIns="109728" bIns="54864"/>
          <a:lstStyle>
            <a:lvl1pPr algn="l">
              <a:defRPr sz="2400">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76520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title-no-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6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white">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5966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89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4" r:id="rId8"/>
    <p:sldLayoutId id="2147483673" r:id="rId9"/>
    <p:sldLayoutId id="2147483668" r:id="rId10"/>
    <p:sldLayoutId id="2147483669" r:id="rId11"/>
    <p:sldLayoutId id="2147483670" r:id="rId12"/>
    <p:sldLayoutId id="2147483671" r:id="rId13"/>
    <p:sldLayoutId id="2147483672" r:id="rId14"/>
  </p:sldLayoutIdLst>
  <p:hf hdr="0" dt="0"/>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072" algn="ctr" rtl="0" eaLnBrk="1" fontAlgn="base" hangingPunct="1">
        <a:spcBef>
          <a:spcPct val="0"/>
        </a:spcBef>
        <a:spcAft>
          <a:spcPct val="0"/>
        </a:spcAft>
        <a:defRPr sz="4400">
          <a:solidFill>
            <a:schemeClr val="tx2"/>
          </a:solidFill>
          <a:latin typeface="Arial" charset="0"/>
        </a:defRPr>
      </a:lvl6pPr>
      <a:lvl7pPr marL="914144" algn="ctr" rtl="0" eaLnBrk="1" fontAlgn="base" hangingPunct="1">
        <a:spcBef>
          <a:spcPct val="0"/>
        </a:spcBef>
        <a:spcAft>
          <a:spcPct val="0"/>
        </a:spcAft>
        <a:defRPr sz="4400">
          <a:solidFill>
            <a:schemeClr val="tx2"/>
          </a:solidFill>
          <a:latin typeface="Arial" charset="0"/>
        </a:defRPr>
      </a:lvl7pPr>
      <a:lvl8pPr marL="1371216" algn="ctr" rtl="0" eaLnBrk="1" fontAlgn="base" hangingPunct="1">
        <a:spcBef>
          <a:spcPct val="0"/>
        </a:spcBef>
        <a:spcAft>
          <a:spcPct val="0"/>
        </a:spcAft>
        <a:defRPr sz="4400">
          <a:solidFill>
            <a:schemeClr val="tx2"/>
          </a:solidFill>
          <a:latin typeface="Arial" charset="0"/>
        </a:defRPr>
      </a:lvl8pPr>
      <a:lvl9pPr marL="1828288" algn="ctr" rtl="0" eaLnBrk="1" fontAlgn="base" hangingPunct="1">
        <a:spcBef>
          <a:spcPct val="0"/>
        </a:spcBef>
        <a:spcAft>
          <a:spcPct val="0"/>
        </a:spcAft>
        <a:defRPr sz="4400">
          <a:solidFill>
            <a:schemeClr val="tx2"/>
          </a:solidFill>
          <a:latin typeface="Arial" charset="0"/>
        </a:defRPr>
      </a:lvl9pPr>
    </p:titleStyle>
    <p:bodyStyle>
      <a:lvl1pPr marL="342804" indent="-342804"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742" indent="-285670" algn="l" rtl="0" eaLnBrk="1" fontAlgn="base" hangingPunct="1">
        <a:spcBef>
          <a:spcPct val="20000"/>
        </a:spcBef>
        <a:spcAft>
          <a:spcPct val="0"/>
        </a:spcAft>
        <a:buChar char="–"/>
        <a:defRPr sz="2800">
          <a:solidFill>
            <a:schemeClr val="tx1"/>
          </a:solidFill>
          <a:latin typeface="+mn-lt"/>
          <a:ea typeface="ＭＳ Ｐゴシック" charset="-128"/>
        </a:defRPr>
      </a:lvl2pPr>
      <a:lvl3pPr marL="1142680" indent="-228536" algn="l" rtl="0" eaLnBrk="1" fontAlgn="base" hangingPunct="1">
        <a:spcBef>
          <a:spcPct val="20000"/>
        </a:spcBef>
        <a:spcAft>
          <a:spcPct val="0"/>
        </a:spcAft>
        <a:buChar char="•"/>
        <a:defRPr sz="2400">
          <a:solidFill>
            <a:schemeClr val="tx1"/>
          </a:solidFill>
          <a:latin typeface="+mn-lt"/>
          <a:ea typeface="ＭＳ Ｐゴシック" charset="-128"/>
        </a:defRPr>
      </a:lvl3pPr>
      <a:lvl4pPr marL="1599752" indent="-228536" algn="l" rtl="0" eaLnBrk="1" fontAlgn="base" hangingPunct="1">
        <a:spcBef>
          <a:spcPct val="20000"/>
        </a:spcBef>
        <a:spcAft>
          <a:spcPct val="0"/>
        </a:spcAft>
        <a:buChar char="–"/>
        <a:defRPr sz="2000">
          <a:solidFill>
            <a:schemeClr val="tx1"/>
          </a:solidFill>
          <a:latin typeface="+mn-lt"/>
          <a:ea typeface="ＭＳ Ｐゴシック" charset="-128"/>
        </a:defRPr>
      </a:lvl4pPr>
      <a:lvl5pPr marL="2056824" indent="-228536" algn="l" rtl="0" eaLnBrk="1" fontAlgn="base" hangingPunct="1">
        <a:spcBef>
          <a:spcPct val="20000"/>
        </a:spcBef>
        <a:spcAft>
          <a:spcPct val="0"/>
        </a:spcAft>
        <a:buChar char="»"/>
        <a:defRPr sz="2000">
          <a:solidFill>
            <a:schemeClr val="tx1"/>
          </a:solidFill>
          <a:latin typeface="+mn-lt"/>
          <a:ea typeface="ＭＳ Ｐゴシック" charset="-128"/>
        </a:defRPr>
      </a:lvl5pPr>
      <a:lvl6pPr marL="2513896" indent="-228536" algn="l" rtl="0" eaLnBrk="1" fontAlgn="base" hangingPunct="1">
        <a:spcBef>
          <a:spcPct val="20000"/>
        </a:spcBef>
        <a:spcAft>
          <a:spcPct val="0"/>
        </a:spcAft>
        <a:buChar char="»"/>
        <a:defRPr sz="2000">
          <a:solidFill>
            <a:schemeClr val="tx1"/>
          </a:solidFill>
          <a:latin typeface="+mn-lt"/>
        </a:defRPr>
      </a:lvl6pPr>
      <a:lvl7pPr marL="2970968" indent="-228536" algn="l" rtl="0" eaLnBrk="1" fontAlgn="base" hangingPunct="1">
        <a:spcBef>
          <a:spcPct val="20000"/>
        </a:spcBef>
        <a:spcAft>
          <a:spcPct val="0"/>
        </a:spcAft>
        <a:buChar char="»"/>
        <a:defRPr sz="2000">
          <a:solidFill>
            <a:schemeClr val="tx1"/>
          </a:solidFill>
          <a:latin typeface="+mn-lt"/>
        </a:defRPr>
      </a:lvl7pPr>
      <a:lvl8pPr marL="3428040" indent="-228536" algn="l" rtl="0" eaLnBrk="1" fontAlgn="base" hangingPunct="1">
        <a:spcBef>
          <a:spcPct val="20000"/>
        </a:spcBef>
        <a:spcAft>
          <a:spcPct val="0"/>
        </a:spcAft>
        <a:buChar char="»"/>
        <a:defRPr sz="2000">
          <a:solidFill>
            <a:schemeClr val="tx1"/>
          </a:solidFill>
          <a:latin typeface="+mn-lt"/>
        </a:defRPr>
      </a:lvl8pPr>
      <a:lvl9pPr marL="3885112" indent="-22853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144" rtl="0" eaLnBrk="1" latinLnBrk="0" hangingPunct="1">
        <a:defRPr sz="1800" kern="1200">
          <a:solidFill>
            <a:schemeClr val="tx1"/>
          </a:solidFill>
          <a:latin typeface="+mn-lt"/>
          <a:ea typeface="+mn-ea"/>
          <a:cs typeface="+mn-cs"/>
        </a:defRPr>
      </a:lvl1pPr>
      <a:lvl2pPr marL="457072" algn="l" defTabSz="914144" rtl="0" eaLnBrk="1" latinLnBrk="0" hangingPunct="1">
        <a:defRPr sz="1800" kern="1200">
          <a:solidFill>
            <a:schemeClr val="tx1"/>
          </a:solidFill>
          <a:latin typeface="+mn-lt"/>
          <a:ea typeface="+mn-ea"/>
          <a:cs typeface="+mn-cs"/>
        </a:defRPr>
      </a:lvl2pPr>
      <a:lvl3pPr marL="914144" algn="l" defTabSz="914144" rtl="0" eaLnBrk="1" latinLnBrk="0" hangingPunct="1">
        <a:defRPr sz="1800" kern="1200">
          <a:solidFill>
            <a:schemeClr val="tx1"/>
          </a:solidFill>
          <a:latin typeface="+mn-lt"/>
          <a:ea typeface="+mn-ea"/>
          <a:cs typeface="+mn-cs"/>
        </a:defRPr>
      </a:lvl3pPr>
      <a:lvl4pPr marL="1371216" algn="l" defTabSz="914144" rtl="0" eaLnBrk="1" latinLnBrk="0" hangingPunct="1">
        <a:defRPr sz="1800" kern="1200">
          <a:solidFill>
            <a:schemeClr val="tx1"/>
          </a:solidFill>
          <a:latin typeface="+mn-lt"/>
          <a:ea typeface="+mn-ea"/>
          <a:cs typeface="+mn-cs"/>
        </a:defRPr>
      </a:lvl4pPr>
      <a:lvl5pPr marL="1828288" algn="l" defTabSz="914144" rtl="0" eaLnBrk="1" latinLnBrk="0" hangingPunct="1">
        <a:defRPr sz="1800" kern="1200">
          <a:solidFill>
            <a:schemeClr val="tx1"/>
          </a:solidFill>
          <a:latin typeface="+mn-lt"/>
          <a:ea typeface="+mn-ea"/>
          <a:cs typeface="+mn-cs"/>
        </a:defRPr>
      </a:lvl5pPr>
      <a:lvl6pPr marL="2285360" algn="l" defTabSz="914144" rtl="0" eaLnBrk="1" latinLnBrk="0" hangingPunct="1">
        <a:defRPr sz="1800" kern="1200">
          <a:solidFill>
            <a:schemeClr val="tx1"/>
          </a:solidFill>
          <a:latin typeface="+mn-lt"/>
          <a:ea typeface="+mn-ea"/>
          <a:cs typeface="+mn-cs"/>
        </a:defRPr>
      </a:lvl6pPr>
      <a:lvl7pPr marL="2742432" algn="l" defTabSz="914144" rtl="0" eaLnBrk="1" latinLnBrk="0" hangingPunct="1">
        <a:defRPr sz="1800" kern="1200">
          <a:solidFill>
            <a:schemeClr val="tx1"/>
          </a:solidFill>
          <a:latin typeface="+mn-lt"/>
          <a:ea typeface="+mn-ea"/>
          <a:cs typeface="+mn-cs"/>
        </a:defRPr>
      </a:lvl7pPr>
      <a:lvl8pPr marL="3199504" algn="l" defTabSz="914144" rtl="0" eaLnBrk="1" latinLnBrk="0" hangingPunct="1">
        <a:defRPr sz="1800" kern="1200">
          <a:solidFill>
            <a:schemeClr val="tx1"/>
          </a:solidFill>
          <a:latin typeface="+mn-lt"/>
          <a:ea typeface="+mn-ea"/>
          <a:cs typeface="+mn-cs"/>
        </a:defRPr>
      </a:lvl8pPr>
      <a:lvl9pPr marL="3656576" algn="l" defTabSz="914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hi.masstech.org/Icons" TargetMode="External"/><Relationship Id="rId2" Type="http://schemas.openxmlformats.org/officeDocument/2006/relationships/image" Target="../media/image1.jpeg"/><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mehi.masstech.org/Icons" TargetMode="External"/><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hyperlink" Target="https://www.masshiway.net/Resources/HIE_Spotlight_Stories/Boston_Home_Health_Aid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381000" y="1663503"/>
            <a:ext cx="8382000" cy="3929262"/>
          </a:xfrm>
          <a:prstGeom prst="rect">
            <a:avLst/>
          </a:prstGeom>
          <a:solidFill>
            <a:srgbClr val="ECEEEC"/>
          </a:solidFill>
          <a:ln w="12700" cap="flat" cmpd="sng" algn="ctr">
            <a:solidFill>
              <a:schemeClr val="accent2">
                <a:alpha val="3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5" name="Folded Corner 24"/>
          <p:cNvSpPr/>
          <p:nvPr/>
        </p:nvSpPr>
        <p:spPr>
          <a:xfrm>
            <a:off x="3998466" y="2607398"/>
            <a:ext cx="1074626" cy="1080271"/>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lnSpc>
                <a:spcPts val="1300"/>
              </a:lnSpc>
            </a:pPr>
            <a:r>
              <a:rPr lang="en-US" sz="950" dirty="0" smtClean="0">
                <a:solidFill>
                  <a:srgbClr val="012653"/>
                </a:solidFill>
                <a:cs typeface="Arial"/>
              </a:rPr>
              <a:t>Hospital sends relevant care documents via Webmail or EHR to home health </a:t>
            </a:r>
            <a:r>
              <a:rPr lang="en-US" sz="950" dirty="0" smtClean="0">
                <a:solidFill>
                  <a:srgbClr val="012653"/>
                </a:solidFill>
                <a:cs typeface="Arial"/>
              </a:rPr>
              <a:t>care agency</a:t>
            </a:r>
            <a:endParaRPr lang="en-US" sz="950" dirty="0">
              <a:solidFill>
                <a:srgbClr val="012653"/>
              </a:solidFill>
              <a:cs typeface="Arial"/>
            </a:endParaRPr>
          </a:p>
        </p:txBody>
      </p:sp>
      <p:sp>
        <p:nvSpPr>
          <p:cNvPr id="44" name="Rectangle 16"/>
          <p:cNvSpPr>
            <a:spLocks noChangeArrowheads="1"/>
          </p:cNvSpPr>
          <p:nvPr/>
        </p:nvSpPr>
        <p:spPr bwMode="auto">
          <a:xfrm>
            <a:off x="1177290" y="5798820"/>
            <a:ext cx="7585710" cy="685800"/>
          </a:xfrm>
          <a:prstGeom prst="rect">
            <a:avLst/>
          </a:prstGeom>
          <a:noFill/>
          <a:ln w="9525">
            <a:solidFill>
              <a:srgbClr val="F37E2D"/>
            </a:solidFill>
            <a:miter lim="800000"/>
            <a:headEnd/>
            <a:tailEnd/>
          </a:ln>
        </p:spPr>
        <p:txBody>
          <a:bodyPr lIns="182880" rIns="182880" anchor="ctr"/>
          <a:lstStyle/>
          <a:p>
            <a:r>
              <a:rPr lang="en-US" sz="1200" dirty="0" smtClean="0"/>
              <a:t>Enhance </a:t>
            </a:r>
            <a:r>
              <a:rPr lang="en-US" sz="1200" dirty="0"/>
              <a:t>the process </a:t>
            </a:r>
            <a:r>
              <a:rPr lang="en-US" sz="1200" dirty="0" smtClean="0"/>
              <a:t>of sending necessary </a:t>
            </a:r>
            <a:r>
              <a:rPr lang="en-US" sz="1200" dirty="0"/>
              <a:t>documents from </a:t>
            </a:r>
            <a:r>
              <a:rPr lang="en-US" sz="1200" dirty="0" smtClean="0"/>
              <a:t>hospitals to home health </a:t>
            </a:r>
            <a:r>
              <a:rPr lang="en-US" sz="1200" dirty="0" smtClean="0"/>
              <a:t>care agencies </a:t>
            </a:r>
            <a:r>
              <a:rPr lang="en-US" sz="1200" dirty="0"/>
              <a:t>to improve the coordination of care </a:t>
            </a:r>
            <a:r>
              <a:rPr lang="en-US" sz="1200" dirty="0" smtClean="0"/>
              <a:t>for shared patients</a:t>
            </a:r>
            <a:endParaRPr lang="en-US" sz="1200" dirty="0"/>
          </a:p>
        </p:txBody>
      </p:sp>
      <p:sp>
        <p:nvSpPr>
          <p:cNvPr id="45" name="Rectangle 17"/>
          <p:cNvSpPr>
            <a:spLocks noChangeArrowheads="1"/>
          </p:cNvSpPr>
          <p:nvPr/>
        </p:nvSpPr>
        <p:spPr bwMode="auto">
          <a:xfrm>
            <a:off x="381000" y="5798820"/>
            <a:ext cx="685800" cy="685800"/>
          </a:xfrm>
          <a:prstGeom prst="rect">
            <a:avLst/>
          </a:prstGeom>
          <a:noFill/>
          <a:ln w="9525">
            <a:solidFill>
              <a:srgbClr val="F37E2D"/>
            </a:solidFill>
            <a:miter lim="800000"/>
            <a:headEnd/>
            <a:tailEnd/>
          </a:ln>
          <a:extLst>
            <a:ext uri="{909E8E84-426E-40dd-AFC4-6F175D3DCCD1}">
              <a14:hiddenFill xmlns:a14="http://schemas.microsoft.com/office/drawing/2010/main" xmlns="">
                <a:solidFill>
                  <a:schemeClr val="bg1"/>
                </a:solidFill>
              </a14:hiddenFill>
            </a:ext>
          </a:extLst>
        </p:spPr>
        <p:txBody>
          <a:bodyPr wrap="none" anchor="ctr"/>
          <a:lstStyle/>
          <a:p>
            <a:endParaRPr lang="en-US"/>
          </a:p>
        </p:txBody>
      </p:sp>
      <p:sp>
        <p:nvSpPr>
          <p:cNvPr id="46" name="Rectangle 18"/>
          <p:cNvSpPr>
            <a:spLocks noChangeArrowheads="1"/>
          </p:cNvSpPr>
          <p:nvPr/>
        </p:nvSpPr>
        <p:spPr bwMode="auto">
          <a:xfrm>
            <a:off x="398463" y="6011545"/>
            <a:ext cx="668337" cy="2905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ctr"/>
            <a:r>
              <a:rPr lang="en-US" sz="1300">
                <a:solidFill>
                  <a:srgbClr val="F37E2D"/>
                </a:solidFill>
              </a:rPr>
              <a:t>GOAL</a:t>
            </a:r>
          </a:p>
        </p:txBody>
      </p:sp>
      <p:pic>
        <p:nvPicPr>
          <p:cNvPr id="52" name="Picture 51"/>
          <p:cNvPicPr>
            <a:picLocks noChangeAspect="1"/>
          </p:cNvPicPr>
          <p:nvPr/>
        </p:nvPicPr>
        <p:blipFill>
          <a:blip r:embed="rId2"/>
          <a:srcRect r="-38" b="9999"/>
          <a:stretch>
            <a:fillRect/>
          </a:stretch>
        </p:blipFill>
        <p:spPr>
          <a:xfrm>
            <a:off x="4" y="788670"/>
            <a:ext cx="9159246" cy="45720"/>
          </a:xfrm>
          <a:prstGeom prst="rect">
            <a:avLst/>
          </a:prstGeom>
          <a:effectLst/>
        </p:spPr>
      </p:pic>
      <p:sp>
        <p:nvSpPr>
          <p:cNvPr id="54" name="TextBox 53"/>
          <p:cNvSpPr txBox="1"/>
          <p:nvPr/>
        </p:nvSpPr>
        <p:spPr>
          <a:xfrm>
            <a:off x="0" y="872391"/>
            <a:ext cx="9144000" cy="646331"/>
          </a:xfrm>
          <a:prstGeom prst="rect">
            <a:avLst/>
          </a:prstGeom>
          <a:noFill/>
        </p:spPr>
        <p:txBody>
          <a:bodyPr wrap="square" rtlCol="0">
            <a:spAutoFit/>
          </a:bodyPr>
          <a:lstStyle/>
          <a:p>
            <a:pPr algn="ctr"/>
            <a:r>
              <a:rPr lang="en-US" b="1" dirty="0">
                <a:solidFill>
                  <a:srgbClr val="F37E2D"/>
                </a:solidFill>
              </a:rPr>
              <a:t>DOCUMENT EXCHANGE BETWEEN </a:t>
            </a:r>
            <a:r>
              <a:rPr lang="en-US" b="1" dirty="0" smtClean="0">
                <a:solidFill>
                  <a:srgbClr val="F37E2D"/>
                </a:solidFill>
              </a:rPr>
              <a:t/>
            </a:r>
            <a:br>
              <a:rPr lang="en-US" b="1" dirty="0" smtClean="0">
                <a:solidFill>
                  <a:srgbClr val="F37E2D"/>
                </a:solidFill>
              </a:rPr>
            </a:br>
            <a:r>
              <a:rPr lang="en-US" b="1" dirty="0" smtClean="0">
                <a:solidFill>
                  <a:srgbClr val="F37E2D"/>
                </a:solidFill>
              </a:rPr>
              <a:t>HOSPITAL </a:t>
            </a:r>
            <a:r>
              <a:rPr lang="en-US" b="1" dirty="0">
                <a:solidFill>
                  <a:srgbClr val="F37E2D"/>
                </a:solidFill>
              </a:rPr>
              <a:t>AND HOME HEALTH </a:t>
            </a:r>
            <a:r>
              <a:rPr lang="en-US" b="1" dirty="0" smtClean="0">
                <a:solidFill>
                  <a:srgbClr val="F37E2D"/>
                </a:solidFill>
              </a:rPr>
              <a:t>CARE AGENCY</a:t>
            </a:r>
            <a:endParaRPr lang="en-US" sz="1600" dirty="0"/>
          </a:p>
        </p:txBody>
      </p:sp>
      <p:sp>
        <p:nvSpPr>
          <p:cNvPr id="56" name="TextBox 55"/>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3"/>
              </a:rPr>
              <a:t>mehi.masstech.org/Icons</a:t>
            </a:r>
            <a:r>
              <a:rPr lang="en-US" sz="900" dirty="0" smtClean="0"/>
              <a:t> </a:t>
            </a:r>
            <a:endParaRPr lang="en-US" sz="900" dirty="0"/>
          </a:p>
        </p:txBody>
      </p:sp>
      <p:pic>
        <p:nvPicPr>
          <p:cNvPr id="19" name="Picture 18" descr="use-case-arrows-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23515" y="3729567"/>
            <a:ext cx="3864864" cy="222504"/>
          </a:xfrm>
          <a:prstGeom prst="rect">
            <a:avLst/>
          </a:prstGeom>
        </p:spPr>
      </p:pic>
      <p:sp>
        <p:nvSpPr>
          <p:cNvPr id="26" name="Oval 25"/>
          <p:cNvSpPr>
            <a:spLocks noChangeArrowheads="1"/>
          </p:cNvSpPr>
          <p:nvPr/>
        </p:nvSpPr>
        <p:spPr bwMode="auto">
          <a:xfrm>
            <a:off x="649579" y="2743200"/>
            <a:ext cx="2133600" cy="2130425"/>
          </a:xfrm>
          <a:prstGeom prst="ellipse">
            <a:avLst/>
          </a:prstGeom>
          <a:solidFill>
            <a:schemeClr val="bg1"/>
          </a:solidFill>
          <a:ln>
            <a:noFill/>
          </a:ln>
          <a:extLst/>
        </p:spPr>
        <p:txBody>
          <a:bodyPr wrap="none" anchor="ctr"/>
          <a:lstStyle/>
          <a:p>
            <a:endParaRPr lang="en-US"/>
          </a:p>
        </p:txBody>
      </p:sp>
      <p:sp>
        <p:nvSpPr>
          <p:cNvPr id="28" name="Oval 21"/>
          <p:cNvSpPr>
            <a:spLocks noChangeArrowheads="1"/>
          </p:cNvSpPr>
          <p:nvPr/>
        </p:nvSpPr>
        <p:spPr bwMode="auto">
          <a:xfrm>
            <a:off x="6288379" y="2743200"/>
            <a:ext cx="2133600" cy="2130425"/>
          </a:xfrm>
          <a:prstGeom prst="ellipse">
            <a:avLst/>
          </a:prstGeom>
          <a:solidFill>
            <a:schemeClr val="bg1"/>
          </a:solidFill>
          <a:ln>
            <a:noFill/>
          </a:ln>
          <a:extLst/>
        </p:spPr>
        <p:txBody>
          <a:bodyPr wrap="none" anchor="ctr"/>
          <a:lstStyle/>
          <a:p>
            <a:endParaRPr lang="en-US"/>
          </a:p>
        </p:txBody>
      </p:sp>
      <p:sp>
        <p:nvSpPr>
          <p:cNvPr id="30" name="TextBox 29"/>
          <p:cNvSpPr txBox="1"/>
          <p:nvPr/>
        </p:nvSpPr>
        <p:spPr>
          <a:xfrm>
            <a:off x="1066791" y="4212425"/>
            <a:ext cx="1299209" cy="261610"/>
          </a:xfrm>
          <a:prstGeom prst="rect">
            <a:avLst/>
          </a:prstGeom>
          <a:noFill/>
        </p:spPr>
        <p:txBody>
          <a:bodyPr wrap="square" rtlCol="0">
            <a:spAutoFit/>
          </a:bodyPr>
          <a:lstStyle/>
          <a:p>
            <a:pPr algn="ctr"/>
            <a:r>
              <a:rPr lang="en-US" sz="1100" b="1" dirty="0" smtClean="0">
                <a:solidFill>
                  <a:srgbClr val="012653"/>
                </a:solidFill>
                <a:cs typeface="Arial"/>
              </a:rPr>
              <a:t>HOSPITAL</a:t>
            </a:r>
            <a:endParaRPr lang="en-US" sz="1100" b="1" dirty="0">
              <a:solidFill>
                <a:srgbClr val="012653"/>
              </a:solidFill>
              <a:cs typeface="Arial"/>
            </a:endParaRPr>
          </a:p>
        </p:txBody>
      </p:sp>
      <p:sp>
        <p:nvSpPr>
          <p:cNvPr id="31" name="TextBox 30"/>
          <p:cNvSpPr txBox="1"/>
          <p:nvPr/>
        </p:nvSpPr>
        <p:spPr>
          <a:xfrm>
            <a:off x="6532639" y="4218500"/>
            <a:ext cx="1615485" cy="430887"/>
          </a:xfrm>
          <a:prstGeom prst="rect">
            <a:avLst/>
          </a:prstGeom>
          <a:noFill/>
        </p:spPr>
        <p:txBody>
          <a:bodyPr wrap="square" rtlCol="0">
            <a:spAutoFit/>
          </a:bodyPr>
          <a:lstStyle/>
          <a:p>
            <a:pPr algn="ctr"/>
            <a:r>
              <a:rPr lang="en-US" sz="1100" b="1" dirty="0" smtClean="0">
                <a:solidFill>
                  <a:srgbClr val="012653"/>
                </a:solidFill>
                <a:cs typeface="Arial"/>
              </a:rPr>
              <a:t>HOME HEALTH </a:t>
            </a:r>
            <a:r>
              <a:rPr lang="en-US" sz="1100" b="1" dirty="0" smtClean="0">
                <a:solidFill>
                  <a:srgbClr val="012653"/>
                </a:solidFill>
                <a:cs typeface="Arial"/>
              </a:rPr>
              <a:t>CARE AGENCY</a:t>
            </a:r>
            <a:endParaRPr lang="en-US" sz="1100" b="1" dirty="0" smtClean="0">
              <a:solidFill>
                <a:srgbClr val="012653"/>
              </a:solidFill>
              <a:cs typeface="Arial"/>
            </a:endParaRPr>
          </a:p>
        </p:txBody>
      </p:sp>
      <p:pic>
        <p:nvPicPr>
          <p:cNvPr id="34" name="Picture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8094" y="3209010"/>
            <a:ext cx="976570" cy="971291"/>
          </a:xfrm>
          <a:prstGeom prst="rect">
            <a:avLst/>
          </a:prstGeom>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38793" y="3076444"/>
            <a:ext cx="1232771" cy="1084569"/>
          </a:xfrm>
          <a:prstGeom prst="rect">
            <a:avLst/>
          </a:prstGeom>
        </p:spPr>
      </p:pic>
      <p:sp>
        <p:nvSpPr>
          <p:cNvPr id="18" name="TextBox 17"/>
          <p:cNvSpPr txBox="1"/>
          <p:nvPr/>
        </p:nvSpPr>
        <p:spPr>
          <a:xfrm>
            <a:off x="3106757" y="0"/>
            <a:ext cx="2942023"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SUMMARIES OF CARE</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71900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5"/>
          <p:cNvSpPr>
            <a:spLocks noChangeArrowheads="1"/>
          </p:cNvSpPr>
          <p:nvPr/>
        </p:nvSpPr>
        <p:spPr bwMode="auto">
          <a:xfrm>
            <a:off x="381000" y="1657350"/>
            <a:ext cx="8382000" cy="4947064"/>
          </a:xfrm>
          <a:prstGeom prst="rect">
            <a:avLst/>
          </a:prstGeom>
          <a:solidFill>
            <a:srgbClr val="ECEEEC"/>
          </a:solidFill>
          <a:ln w="9525" cap="rnd">
            <a:solidFill>
              <a:srgbClr val="F37E2D"/>
            </a:solidFill>
            <a:prstDash val="sysDot"/>
            <a:miter lim="800000"/>
            <a:headEnd/>
            <a:tailEnd/>
          </a:ln>
        </p:spPr>
        <p:txBody>
          <a:bodyPr wrap="none" anchor="ctr"/>
          <a:lstStyle/>
          <a:p>
            <a:endParaRPr lang="en-US"/>
          </a:p>
        </p:txBody>
      </p:sp>
      <p:grpSp>
        <p:nvGrpSpPr>
          <p:cNvPr id="18" name="Group 17"/>
          <p:cNvGrpSpPr/>
          <p:nvPr/>
        </p:nvGrpSpPr>
        <p:grpSpPr>
          <a:xfrm>
            <a:off x="5219698" y="1716646"/>
            <a:ext cx="3317719" cy="4700598"/>
            <a:chOff x="5334000" y="1716646"/>
            <a:chExt cx="3074690" cy="4700598"/>
          </a:xfrm>
        </p:grpSpPr>
        <p:sp>
          <p:nvSpPr>
            <p:cNvPr id="5" name="Rectangle 8"/>
            <p:cNvSpPr>
              <a:spLocks noChangeArrowheads="1"/>
            </p:cNvSpPr>
            <p:nvPr/>
          </p:nvSpPr>
          <p:spPr bwMode="auto">
            <a:xfrm>
              <a:off x="5349876" y="2177622"/>
              <a:ext cx="3058814" cy="423962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950" dirty="0"/>
                <a:t>Home health care agencies provide skilled nursing care, as well as other care services such as physical and occupational therapy, speech-language therapy, and medical social services. The demand for home health care has grown as medical science and technology has improved and treatments that could previously only be completed in a hospital can now be administered at home</a:t>
              </a:r>
              <a:r>
                <a:rPr lang="en-US" sz="950" dirty="0" smtClean="0"/>
                <a:t> </a:t>
              </a:r>
            </a:p>
            <a:p>
              <a:endParaRPr lang="en-US" sz="950" dirty="0"/>
            </a:p>
            <a:p>
              <a:r>
                <a:rPr lang="en-US" sz="950" dirty="0"/>
                <a:t>Many home health care agencies still rely on fax machines, phone calls, and personally hand delivering critical medical documents between the hospital or health center and the agency, and the patient’s provider and the caregiver. These labor-intensive methods can be challenging, and faxing documents can be prone to transmission errors. Medical documents are often time sensitive and engaging in phone calls can result in long wait times for responses</a:t>
              </a:r>
              <a:r>
                <a:rPr lang="en-US" sz="950" dirty="0" smtClean="0"/>
                <a:t>.</a:t>
              </a:r>
              <a:endParaRPr lang="en-US" sz="950" dirty="0"/>
            </a:p>
            <a:p>
              <a:endParaRPr lang="en-US" sz="950" dirty="0"/>
            </a:p>
            <a:p>
              <a:r>
                <a:rPr lang="en-US" sz="950" dirty="0"/>
                <a:t>Developing a secure Direct Messaging connection between </a:t>
              </a:r>
              <a:r>
                <a:rPr lang="en-US" sz="950" dirty="0" smtClean="0"/>
                <a:t>hospitals, medical practices, community health centers, </a:t>
              </a:r>
              <a:r>
                <a:rPr lang="en-US" sz="950" dirty="0"/>
                <a:t>and home health agencies can mitigate many of these concerns. </a:t>
              </a:r>
              <a:r>
                <a:rPr lang="en-US" sz="950" dirty="0" smtClean="0"/>
                <a:t>Implementing </a:t>
              </a:r>
              <a:r>
                <a:rPr lang="en-US" sz="950" dirty="0"/>
                <a:t>an electronic workflow between the hospital and the home health agency allows the agency and its caregivers to receive accurate documents more quickly than faxing or phone calls</a:t>
              </a:r>
              <a:r>
                <a:rPr lang="en-US" sz="950" dirty="0" smtClean="0"/>
                <a:t>. This </a:t>
              </a:r>
              <a:r>
                <a:rPr lang="en-US" sz="950" dirty="0"/>
                <a:t>electronic process eliminates the need for caregivers to pick up hard copies from the home health care agency’s office or to go directly to the </a:t>
              </a:r>
              <a:endParaRPr lang="en-US" sz="950" dirty="0" smtClean="0"/>
            </a:p>
            <a:p>
              <a:r>
                <a:rPr lang="en-US" sz="950" dirty="0" smtClean="0"/>
                <a:t>provider</a:t>
              </a:r>
              <a:r>
                <a:rPr lang="en-US" sz="950" dirty="0"/>
                <a:t>, and ensures that all information is accurate </a:t>
              </a:r>
              <a:endParaRPr lang="en-US" sz="950" dirty="0" smtClean="0"/>
            </a:p>
            <a:p>
              <a:r>
                <a:rPr lang="en-US" sz="950" dirty="0" smtClean="0"/>
                <a:t>and received </a:t>
              </a:r>
              <a:r>
                <a:rPr lang="en-US" sz="950" dirty="0"/>
                <a:t>in a timely and secure manner.</a:t>
              </a:r>
            </a:p>
          </p:txBody>
        </p:sp>
        <p:sp>
          <p:nvSpPr>
            <p:cNvPr id="6" name="Rectangle 10"/>
            <p:cNvSpPr>
              <a:spLocks noChangeArrowheads="1"/>
            </p:cNvSpPr>
            <p:nvPr/>
          </p:nvSpPr>
          <p:spPr bwMode="auto">
            <a:xfrm>
              <a:off x="5334000" y="1716646"/>
              <a:ext cx="76835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STORY</a:t>
              </a:r>
              <a:endParaRPr lang="en-US" sz="1100" dirty="0"/>
            </a:p>
          </p:txBody>
        </p:sp>
      </p:grpSp>
      <p:sp>
        <p:nvSpPr>
          <p:cNvPr id="7" name="Line 11"/>
          <p:cNvSpPr>
            <a:spLocks noChangeShapeType="1"/>
          </p:cNvSpPr>
          <p:nvPr/>
        </p:nvSpPr>
        <p:spPr bwMode="auto">
          <a:xfrm>
            <a:off x="4876800" y="1905000"/>
            <a:ext cx="0" cy="4267200"/>
          </a:xfrm>
          <a:prstGeom prst="line">
            <a:avLst/>
          </a:prstGeom>
          <a:noFill/>
          <a:ln w="38100" cap="rnd">
            <a:solidFill>
              <a:srgbClr val="F37E2D"/>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8" name="Group 7"/>
          <p:cNvGrpSpPr/>
          <p:nvPr/>
        </p:nvGrpSpPr>
        <p:grpSpPr>
          <a:xfrm>
            <a:off x="762000" y="4002040"/>
            <a:ext cx="3897630" cy="795754"/>
            <a:chOff x="762000" y="4038600"/>
            <a:chExt cx="3897630" cy="795754"/>
          </a:xfrm>
        </p:grpSpPr>
        <p:sp>
          <p:nvSpPr>
            <p:cNvPr id="9" name="Rectangle 7"/>
            <p:cNvSpPr>
              <a:spLocks noChangeArrowheads="1"/>
            </p:cNvSpPr>
            <p:nvPr/>
          </p:nvSpPr>
          <p:spPr bwMode="auto">
            <a:xfrm>
              <a:off x="773430" y="4495800"/>
              <a:ext cx="3886200" cy="3385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0" tIns="0" rIns="0" bIns="0">
              <a:spAutoFit/>
            </a:bodyPr>
            <a:lstStyle/>
            <a:p>
              <a:pPr marL="171450" indent="-171450">
                <a:buFont typeface="Arial" panose="020B0604020202020204" pitchFamily="34" charset="0"/>
                <a:buChar char="•"/>
              </a:pPr>
              <a:r>
                <a:rPr lang="en-US" sz="1100" dirty="0" smtClean="0"/>
                <a:t>Home Health </a:t>
              </a:r>
              <a:r>
                <a:rPr lang="en-US" sz="1100" dirty="0" smtClean="0"/>
                <a:t>Care Agency</a:t>
              </a:r>
              <a:endParaRPr lang="en-US" sz="1100" dirty="0" smtClean="0"/>
            </a:p>
            <a:p>
              <a:pPr marL="171450" indent="-171450">
                <a:buFont typeface="Arial" panose="020B0604020202020204" pitchFamily="34" charset="0"/>
                <a:buChar char="•"/>
              </a:pPr>
              <a:r>
                <a:rPr lang="en-US" sz="1100" dirty="0" smtClean="0"/>
                <a:t>Hospital</a:t>
              </a:r>
              <a:endParaRPr lang="en-US" sz="1100" dirty="0"/>
            </a:p>
          </p:txBody>
        </p:sp>
        <p:sp>
          <p:nvSpPr>
            <p:cNvPr id="11" name="Rectangle 12"/>
            <p:cNvSpPr>
              <a:spLocks noChangeArrowheads="1"/>
            </p:cNvSpPr>
            <p:nvPr/>
          </p:nvSpPr>
          <p:spPr bwMode="auto">
            <a:xfrm>
              <a:off x="762000" y="4038600"/>
              <a:ext cx="27432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TRADING </a:t>
              </a:r>
              <a:r>
                <a:rPr lang="en-US" sz="1100" dirty="0" smtClean="0">
                  <a:solidFill>
                    <a:schemeClr val="bg1"/>
                  </a:solidFill>
                </a:rPr>
                <a:t>PARTNERS AND SYSTEMS</a:t>
              </a:r>
              <a:endParaRPr lang="en-US" sz="1100" dirty="0"/>
            </a:p>
          </p:txBody>
        </p:sp>
      </p:grpSp>
      <p:grpSp>
        <p:nvGrpSpPr>
          <p:cNvPr id="4" name="Group 3"/>
          <p:cNvGrpSpPr/>
          <p:nvPr/>
        </p:nvGrpSpPr>
        <p:grpSpPr>
          <a:xfrm>
            <a:off x="762000" y="2708910"/>
            <a:ext cx="3897630" cy="955978"/>
            <a:chOff x="762000" y="2971800"/>
            <a:chExt cx="3897630" cy="955978"/>
          </a:xfrm>
        </p:grpSpPr>
        <p:sp>
          <p:nvSpPr>
            <p:cNvPr id="10" name="Rectangle 9"/>
            <p:cNvSpPr>
              <a:spLocks noChangeArrowheads="1"/>
            </p:cNvSpPr>
            <p:nvPr/>
          </p:nvSpPr>
          <p:spPr bwMode="auto">
            <a:xfrm>
              <a:off x="766445" y="3419947"/>
              <a:ext cx="3893185" cy="50783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1100" dirty="0" smtClean="0"/>
                <a:t>To reduce transmission errors and time delays by improving the process of sending necessary documents from hospitals to home health agencies, to better coordinate care for patients</a:t>
              </a:r>
              <a:endParaRPr lang="en-US" sz="1100" dirty="0"/>
            </a:p>
          </p:txBody>
        </p:sp>
        <p:sp>
          <p:nvSpPr>
            <p:cNvPr id="12" name="Rectangle 13"/>
            <p:cNvSpPr>
              <a:spLocks noChangeArrowheads="1"/>
            </p:cNvSpPr>
            <p:nvPr/>
          </p:nvSpPr>
          <p:spPr bwMode="auto">
            <a:xfrm>
              <a:off x="762000" y="2971800"/>
              <a:ext cx="660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GOAL</a:t>
              </a:r>
              <a:endParaRPr lang="en-US" sz="1100" dirty="0"/>
            </a:p>
          </p:txBody>
        </p:sp>
      </p:grpSp>
      <p:grpSp>
        <p:nvGrpSpPr>
          <p:cNvPr id="17" name="Group 16"/>
          <p:cNvGrpSpPr/>
          <p:nvPr/>
        </p:nvGrpSpPr>
        <p:grpSpPr>
          <a:xfrm>
            <a:off x="762000" y="5085365"/>
            <a:ext cx="3897630" cy="944711"/>
            <a:chOff x="762000" y="5402580"/>
            <a:chExt cx="3897630" cy="944711"/>
          </a:xfrm>
        </p:grpSpPr>
        <p:sp>
          <p:nvSpPr>
            <p:cNvPr id="13" name="Rectangle 14"/>
            <p:cNvSpPr>
              <a:spLocks noChangeArrowheads="1"/>
            </p:cNvSpPr>
            <p:nvPr/>
          </p:nvSpPr>
          <p:spPr bwMode="auto">
            <a:xfrm>
              <a:off x="762000" y="5402580"/>
              <a:ext cx="1676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DATA TO EXCHANGE</a:t>
              </a:r>
              <a:endParaRPr lang="en-US" sz="1100" dirty="0"/>
            </a:p>
          </p:txBody>
        </p:sp>
        <p:sp>
          <p:nvSpPr>
            <p:cNvPr id="14" name="Rectangle 15"/>
            <p:cNvSpPr>
              <a:spLocks noChangeArrowheads="1"/>
            </p:cNvSpPr>
            <p:nvPr/>
          </p:nvSpPr>
          <p:spPr bwMode="auto">
            <a:xfrm>
              <a:off x="773430" y="5839460"/>
              <a:ext cx="3886200" cy="50783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marL="171450" indent="-171450">
                <a:buFont typeface="Arial" panose="020B0604020202020204" pitchFamily="34" charset="0"/>
                <a:buChar char="•"/>
              </a:pPr>
              <a:r>
                <a:rPr lang="en-US" sz="1100" dirty="0" smtClean="0"/>
                <a:t>Physician orders</a:t>
              </a:r>
            </a:p>
            <a:p>
              <a:pPr marL="171450" indent="-171450">
                <a:buFont typeface="Arial" panose="020B0604020202020204" pitchFamily="34" charset="0"/>
                <a:buChar char="•"/>
              </a:pPr>
              <a:r>
                <a:rPr lang="en-US" sz="1100" dirty="0" smtClean="0"/>
                <a:t>Progress notes</a:t>
              </a:r>
            </a:p>
            <a:p>
              <a:pPr marL="171450" indent="-171450">
                <a:buFont typeface="Arial" panose="020B0604020202020204" pitchFamily="34" charset="0"/>
                <a:buChar char="•"/>
              </a:pPr>
              <a:r>
                <a:rPr lang="en-US" sz="1100" dirty="0" smtClean="0"/>
                <a:t>Summaries </a:t>
              </a:r>
            </a:p>
          </p:txBody>
        </p:sp>
      </p:grpSp>
      <p:grpSp>
        <p:nvGrpSpPr>
          <p:cNvPr id="3" name="Group 2"/>
          <p:cNvGrpSpPr/>
          <p:nvPr/>
        </p:nvGrpSpPr>
        <p:grpSpPr>
          <a:xfrm>
            <a:off x="762000" y="1905000"/>
            <a:ext cx="3897630" cy="626477"/>
            <a:chOff x="762000" y="1905000"/>
            <a:chExt cx="3897630" cy="626477"/>
          </a:xfrm>
        </p:grpSpPr>
        <p:sp>
          <p:nvSpPr>
            <p:cNvPr id="15" name="Rectangle 17"/>
            <p:cNvSpPr>
              <a:spLocks noChangeArrowheads="1"/>
            </p:cNvSpPr>
            <p:nvPr/>
          </p:nvSpPr>
          <p:spPr bwMode="auto">
            <a:xfrm>
              <a:off x="762000" y="1905000"/>
              <a:ext cx="13716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smtClean="0">
                  <a:solidFill>
                    <a:schemeClr val="bg1"/>
                  </a:solidFill>
                </a:rPr>
                <a:t>ORGANIZATION</a:t>
              </a:r>
              <a:endParaRPr lang="en-US" sz="1100" dirty="0"/>
            </a:p>
          </p:txBody>
        </p:sp>
        <p:sp>
          <p:nvSpPr>
            <p:cNvPr id="16" name="Rectangle 18"/>
            <p:cNvSpPr>
              <a:spLocks noChangeArrowheads="1"/>
            </p:cNvSpPr>
            <p:nvPr/>
          </p:nvSpPr>
          <p:spPr bwMode="auto">
            <a:xfrm>
              <a:off x="773430" y="2362200"/>
              <a:ext cx="3886200" cy="16927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1100" dirty="0" smtClean="0"/>
                <a:t>Home Health </a:t>
              </a:r>
              <a:r>
                <a:rPr lang="en-US" sz="1100" dirty="0" smtClean="0"/>
                <a:t>Care Agency</a:t>
              </a:r>
              <a:endParaRPr lang="en-US" dirty="0"/>
            </a:p>
          </p:txBody>
        </p:sp>
      </p:grpSp>
      <p:pic>
        <p:nvPicPr>
          <p:cNvPr id="22" name="Picture 21"/>
          <p:cNvPicPr>
            <a:picLocks noChangeAspect="1"/>
          </p:cNvPicPr>
          <p:nvPr/>
        </p:nvPicPr>
        <p:blipFill>
          <a:blip r:embed="rId2"/>
          <a:srcRect r="-38" b="9999"/>
          <a:stretch>
            <a:fillRect/>
          </a:stretch>
        </p:blipFill>
        <p:spPr>
          <a:xfrm>
            <a:off x="4" y="788670"/>
            <a:ext cx="9159246" cy="45720"/>
          </a:xfrm>
          <a:prstGeom prst="rect">
            <a:avLst/>
          </a:prstGeom>
          <a:effectLst/>
        </p:spPr>
      </p:pic>
      <p:sp>
        <p:nvSpPr>
          <p:cNvPr id="25" name="TextBox 24"/>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3"/>
              </a:rPr>
              <a:t>mehi.masstech.org/Icons</a:t>
            </a:r>
            <a:r>
              <a:rPr lang="en-US" sz="900" dirty="0" smtClean="0"/>
              <a:t> </a:t>
            </a:r>
            <a:endParaRPr lang="en-US" sz="900" dirty="0"/>
          </a:p>
        </p:txBody>
      </p:sp>
      <p:sp>
        <p:nvSpPr>
          <p:cNvPr id="26" name="TextBox 25"/>
          <p:cNvSpPr txBox="1"/>
          <p:nvPr/>
        </p:nvSpPr>
        <p:spPr>
          <a:xfrm>
            <a:off x="3106757" y="0"/>
            <a:ext cx="2942023"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SUMMARIES OF CARE</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3" name="Oval 22">
            <a:hlinkClick r:id="rId4"/>
          </p:cNvPr>
          <p:cNvSpPr/>
          <p:nvPr/>
        </p:nvSpPr>
        <p:spPr bwMode="auto">
          <a:xfrm>
            <a:off x="8099932" y="5828127"/>
            <a:ext cx="974870" cy="974870"/>
          </a:xfrm>
          <a:prstGeom prst="ellipse">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7" name="TextBox 26">
            <a:hlinkClick r:id="rId4"/>
          </p:cNvPr>
          <p:cNvSpPr txBox="1"/>
          <p:nvPr/>
        </p:nvSpPr>
        <p:spPr>
          <a:xfrm>
            <a:off x="8099932" y="6004250"/>
            <a:ext cx="974870" cy="600164"/>
          </a:xfrm>
          <a:prstGeom prst="rect">
            <a:avLst/>
          </a:prstGeom>
          <a:noFill/>
        </p:spPr>
        <p:txBody>
          <a:bodyPr wrap="square" rtlCol="0" anchor="ctr">
            <a:spAutoFit/>
          </a:bodyPr>
          <a:lstStyle/>
          <a:p>
            <a:pPr algn="ctr"/>
            <a:r>
              <a:rPr lang="en-US" sz="1100" b="1" dirty="0" smtClean="0">
                <a:solidFill>
                  <a:srgbClr val="142456"/>
                </a:solidFill>
              </a:rPr>
              <a:t>READ </a:t>
            </a:r>
          </a:p>
          <a:p>
            <a:pPr algn="ctr"/>
            <a:r>
              <a:rPr lang="en-US" sz="1100" b="1" dirty="0" smtClean="0">
                <a:solidFill>
                  <a:srgbClr val="142456"/>
                </a:solidFill>
              </a:rPr>
              <a:t>THE FULL STORY</a:t>
            </a:r>
            <a:endParaRPr lang="en-US" sz="1100" b="1" dirty="0">
              <a:solidFill>
                <a:srgbClr val="142456"/>
              </a:solidFill>
            </a:endParaRPr>
          </a:p>
        </p:txBody>
      </p:sp>
      <p:sp>
        <p:nvSpPr>
          <p:cNvPr id="28" name="TextBox 27"/>
          <p:cNvSpPr txBox="1"/>
          <p:nvPr/>
        </p:nvSpPr>
        <p:spPr>
          <a:xfrm>
            <a:off x="0" y="872391"/>
            <a:ext cx="9144000" cy="646331"/>
          </a:xfrm>
          <a:prstGeom prst="rect">
            <a:avLst/>
          </a:prstGeom>
          <a:noFill/>
        </p:spPr>
        <p:txBody>
          <a:bodyPr wrap="square" rtlCol="0">
            <a:spAutoFit/>
          </a:bodyPr>
          <a:lstStyle/>
          <a:p>
            <a:pPr algn="ctr"/>
            <a:r>
              <a:rPr lang="en-US" b="1" dirty="0">
                <a:solidFill>
                  <a:srgbClr val="F37E2D"/>
                </a:solidFill>
              </a:rPr>
              <a:t>DOCUMENT EXCHANGE BETWEEN </a:t>
            </a:r>
            <a:r>
              <a:rPr lang="en-US" b="1" dirty="0" smtClean="0">
                <a:solidFill>
                  <a:srgbClr val="F37E2D"/>
                </a:solidFill>
              </a:rPr>
              <a:t/>
            </a:r>
            <a:br>
              <a:rPr lang="en-US" b="1" dirty="0" smtClean="0">
                <a:solidFill>
                  <a:srgbClr val="F37E2D"/>
                </a:solidFill>
              </a:rPr>
            </a:br>
            <a:r>
              <a:rPr lang="en-US" b="1" dirty="0" smtClean="0">
                <a:solidFill>
                  <a:srgbClr val="F37E2D"/>
                </a:solidFill>
              </a:rPr>
              <a:t>HOSPITAL </a:t>
            </a:r>
            <a:r>
              <a:rPr lang="en-US" b="1" dirty="0">
                <a:solidFill>
                  <a:srgbClr val="F37E2D"/>
                </a:solidFill>
              </a:rPr>
              <a:t>AND HOME HEALTH </a:t>
            </a:r>
            <a:r>
              <a:rPr lang="en-US" b="1" dirty="0" smtClean="0">
                <a:solidFill>
                  <a:srgbClr val="F37E2D"/>
                </a:solidFill>
              </a:rPr>
              <a:t>CARE AGENCY</a:t>
            </a:r>
            <a:endParaRPr lang="en-US" sz="1600" dirty="0"/>
          </a:p>
        </p:txBody>
      </p:sp>
    </p:spTree>
    <p:extLst>
      <p:ext uri="{BB962C8B-B14F-4D97-AF65-F5344CB8AC3E}">
        <p14:creationId xmlns:p14="http://schemas.microsoft.com/office/powerpoint/2010/main" val="3934264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HI-template-setup">
  <a:themeElements>
    <a:clrScheme name="Custom 4">
      <a:dk1>
        <a:srgbClr val="404040"/>
      </a:dk1>
      <a:lt1>
        <a:srgbClr val="FFFFFF"/>
      </a:lt1>
      <a:dk2>
        <a:srgbClr val="464646"/>
      </a:dk2>
      <a:lt2>
        <a:srgbClr val="95979A"/>
      </a:lt2>
      <a:accent1>
        <a:srgbClr val="567ABD"/>
      </a:accent1>
      <a:accent2>
        <a:srgbClr val="F48228"/>
      </a:accent2>
      <a:accent3>
        <a:srgbClr val="1F3368"/>
      </a:accent3>
      <a:accent4>
        <a:srgbClr val="838BB4"/>
      </a:accent4>
      <a:accent5>
        <a:srgbClr val="1968B3"/>
      </a:accent5>
      <a:accent6>
        <a:srgbClr val="FFFFFF"/>
      </a:accent6>
      <a:hlink>
        <a:srgbClr val="F48228"/>
      </a:hlink>
      <a:folHlink>
        <a:srgbClr val="1968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13660</TotalTime>
  <Words>366</Words>
  <Application>Microsoft Office PowerPoint</Application>
  <PresentationFormat>On-screen Show (4:3)</PresentationFormat>
  <Paragraphs>34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Arial</vt:lpstr>
      <vt:lpstr>Calibri</vt:lpstr>
      <vt:lpstr>Verdana</vt:lpstr>
      <vt:lpstr>Wingdings</vt:lpstr>
      <vt:lpstr>MeHI-template-setup</vt:lpstr>
      <vt:lpstr>PowerPoint Presentation</vt:lpstr>
      <vt:lpstr>PowerPoint Presentation</vt:lpstr>
    </vt:vector>
  </TitlesOfParts>
  <Company>jbird 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Tallman</dc:creator>
  <cp:lastModifiedBy>Rik Kerstens</cp:lastModifiedBy>
  <cp:revision>165</cp:revision>
  <dcterms:created xsi:type="dcterms:W3CDTF">2015-12-02T16:31:52Z</dcterms:created>
  <dcterms:modified xsi:type="dcterms:W3CDTF">2021-03-31T11:58:30Z</dcterms:modified>
</cp:coreProperties>
</file>