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8" r:id="rId1"/>
  </p:sldMasterIdLst>
  <p:notesMasterIdLst>
    <p:notesMasterId r:id="rId4"/>
  </p:notesMasterIdLst>
  <p:handoutMasterIdLst>
    <p:handoutMasterId r:id="rId5"/>
  </p:handoutMasterIdLst>
  <p:sldIdLst>
    <p:sldId id="310" r:id="rId2"/>
    <p:sldId id="309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Bittman" initials="RB" lastIdx="1" clrIdx="0">
    <p:extLst>
      <p:ext uri="{19B8F6BF-5375-455C-9EA6-DF929625EA0E}">
        <p15:presenceInfo xmlns:p15="http://schemas.microsoft.com/office/powerpoint/2012/main" userId="Rachel Bitt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228"/>
    <a:srgbClr val="142456"/>
    <a:srgbClr val="7CA5D7"/>
    <a:srgbClr val="FADB2E"/>
    <a:srgbClr val="8989B7"/>
    <a:srgbClr val="194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AD458B-99DE-0340-868E-ECDE6A7F2C2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1F98E4-1D18-C344-92FD-00EE0FA79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081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8307F9-431B-024C-8D06-703983065B2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3D733E-9ACC-9641-A10E-C75D8B9EF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5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D733E-9ACC-9641-A10E-C75D8B9EFD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7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34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1" y="165101"/>
            <a:ext cx="8229601" cy="639762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 b="0" i="0">
                <a:solidFill>
                  <a:schemeClr val="bg1"/>
                </a:solidFill>
                <a:latin typeface="+mj-lt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i.masstech.org/Icon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masshiway.net/Resources/HIE_Spotlight_Stories/Reliant_Medical_Group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81000" y="1676578"/>
            <a:ext cx="8382000" cy="3926606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 descr="use-case-arrows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379339"/>
            <a:ext cx="4059936" cy="2496312"/>
          </a:xfrm>
          <a:prstGeom prst="rect">
            <a:avLst/>
          </a:prstGeom>
        </p:spPr>
      </p:pic>
      <p:sp>
        <p:nvSpPr>
          <p:cNvPr id="5" name="Folded Corner 4"/>
          <p:cNvSpPr/>
          <p:nvPr/>
        </p:nvSpPr>
        <p:spPr>
          <a:xfrm>
            <a:off x="4029053" y="2069585"/>
            <a:ext cx="107462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Hospital’s EHR uses interface engine to send ADT to </a:t>
            </a:r>
            <a:r>
              <a:rPr lang="en-US" sz="1000" dirty="0" err="1">
                <a:solidFill>
                  <a:schemeClr val="tx1"/>
                </a:solidFill>
              </a:rPr>
              <a:t>Reliant’s</a:t>
            </a:r>
            <a:r>
              <a:rPr lang="en-US" sz="1000" dirty="0">
                <a:solidFill>
                  <a:schemeClr val="tx1"/>
                </a:solidFill>
              </a:rPr>
              <a:t> EHR</a:t>
            </a:r>
            <a:endParaRPr lang="en-US" sz="10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4029053" y="4200010"/>
            <a:ext cx="107462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tx1"/>
                </a:solidFill>
              </a:rPr>
              <a:t>Reliant sends CCD using Direct Interoperability to hospital via the Mass </a:t>
            </a:r>
            <a:r>
              <a:rPr lang="en-US" sz="1000" dirty="0" err="1">
                <a:solidFill>
                  <a:schemeClr val="tx1"/>
                </a:solidFill>
              </a:rPr>
              <a:t>HIway</a:t>
            </a:r>
            <a:r>
              <a:rPr lang="en-US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Oval 21"/>
          <p:cNvSpPr>
            <a:spLocks noChangeArrowheads="1"/>
          </p:cNvSpPr>
          <p:nvPr/>
        </p:nvSpPr>
        <p:spPr bwMode="auto">
          <a:xfrm>
            <a:off x="6324600" y="2569013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25"/>
          <p:cNvSpPr>
            <a:spLocks noChangeArrowheads="1"/>
          </p:cNvSpPr>
          <p:nvPr/>
        </p:nvSpPr>
        <p:spPr bwMode="auto">
          <a:xfrm>
            <a:off x="685800" y="2569013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87816" y="3966458"/>
            <a:ext cx="12649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Reliant Medical Group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743" y="3992532"/>
            <a:ext cx="1360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Emergency Department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177290" y="5785745"/>
            <a:ext cx="7585710" cy="685800"/>
          </a:xfrm>
          <a:prstGeom prst="rect">
            <a:avLst/>
          </a:prstGeom>
          <a:noFill/>
          <a:ln w="9525">
            <a:solidFill>
              <a:srgbClr val="F48228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pPr>
              <a:lnSpc>
                <a:spcPct val="95000"/>
              </a:lnSpc>
            </a:pPr>
            <a:r>
              <a:rPr lang="en-US" sz="1200" dirty="0" smtClean="0">
                <a:solidFill>
                  <a:srgbClr val="404040"/>
                </a:solidFill>
              </a:rPr>
              <a:t>To improve patient care and reduce the potential of clinical errors, by automating the electronic exchange of patient records when patients of the Medical Group visit an ER at a partner </a:t>
            </a:r>
            <a:r>
              <a:rPr lang="en-US" sz="1200" dirty="0">
                <a:solidFill>
                  <a:srgbClr val="404040"/>
                </a:solidFill>
              </a:rPr>
              <a:t>h</a:t>
            </a:r>
            <a:r>
              <a:rPr lang="en-US" sz="1200" dirty="0" smtClean="0">
                <a:solidFill>
                  <a:srgbClr val="404040"/>
                </a:solidFill>
              </a:rPr>
              <a:t>ospital.</a:t>
            </a:r>
            <a:endParaRPr lang="en-US" sz="1200" dirty="0">
              <a:solidFill>
                <a:srgbClr val="404040"/>
              </a:solidFill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81000" y="5785745"/>
            <a:ext cx="685800" cy="685800"/>
          </a:xfrm>
          <a:prstGeom prst="rect">
            <a:avLst/>
          </a:prstGeom>
          <a:noFill/>
          <a:ln w="9525">
            <a:solidFill>
              <a:srgbClr val="F48228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48228"/>
              </a:solidFill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398463" y="5998470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 dirty="0">
                <a:solidFill>
                  <a:srgbClr val="F48228"/>
                </a:solidFill>
              </a:rPr>
              <a:t>GOAL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48228"/>
                </a:solidFill>
              </a:rPr>
              <a:t>CUSTOMIZED QUERY HIE DOCUMENT EXCHANGE </a:t>
            </a:r>
            <a:br>
              <a:rPr lang="en-US" b="1" dirty="0" smtClean="0">
                <a:solidFill>
                  <a:srgbClr val="F48228"/>
                </a:solidFill>
              </a:rPr>
            </a:br>
            <a:r>
              <a:rPr lang="en-US" b="1" dirty="0" smtClean="0">
                <a:solidFill>
                  <a:srgbClr val="F48228"/>
                </a:solidFill>
              </a:rPr>
              <a:t>BETWEEN A MEDICAL GROUP AND PARTNERING HOSPITALS</a:t>
            </a:r>
            <a:endParaRPr lang="en-US" sz="1600" dirty="0">
              <a:solidFill>
                <a:srgbClr val="F48228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2926081" y="0"/>
            <a:ext cx="3234689" cy="551200"/>
          </a:xfrm>
          <a:prstGeom prst="rect">
            <a:avLst/>
          </a:prstGeom>
          <a:solidFill>
            <a:schemeClr val="accent2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QUERY HIE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951" y="3007199"/>
            <a:ext cx="1225402" cy="94496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72" y="2998798"/>
            <a:ext cx="1042506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334000" y="1831975"/>
            <a:ext cx="3181350" cy="4769848"/>
            <a:chOff x="5334000" y="1879600"/>
            <a:chExt cx="3181350" cy="476984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340576"/>
              <a:ext cx="3165475" cy="4308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/>
                <a:t>Reliant patients need </a:t>
              </a:r>
              <a:r>
                <a:rPr lang="en-US" sz="1000" dirty="0"/>
                <a:t>to be transferred to an Emergency Department at a </a:t>
              </a:r>
              <a:r>
                <a:rPr lang="en-US" sz="1000" dirty="0" smtClean="0"/>
                <a:t>partner </a:t>
              </a:r>
              <a:r>
                <a:rPr lang="en-US" sz="1000" dirty="0"/>
                <a:t>hospital when they need emergency care</a:t>
              </a:r>
              <a:r>
                <a:rPr lang="en-US" sz="1000" dirty="0" smtClean="0"/>
                <a:t>.</a:t>
              </a:r>
              <a:r>
                <a:rPr lang="en-US" sz="1000" dirty="0"/>
                <a:t> </a:t>
              </a:r>
              <a:r>
                <a:rPr lang="en-US" sz="1000" dirty="0" smtClean="0"/>
                <a:t>Reliant used to coordinate care with the hospitals by faxing and other conventional methods. This was inefficient as </a:t>
              </a:r>
              <a:r>
                <a:rPr lang="en-US" sz="1000" dirty="0"/>
                <a:t>Emergency Rooms are too busy and doctors </a:t>
              </a:r>
              <a:r>
                <a:rPr lang="en-US" sz="1000" dirty="0" smtClean="0"/>
                <a:t>have many </a:t>
              </a:r>
              <a:r>
                <a:rPr lang="en-US" sz="1000" dirty="0"/>
                <a:t>other duties to attend </a:t>
              </a:r>
              <a:r>
                <a:rPr lang="en-US" sz="1000" dirty="0" smtClean="0"/>
                <a:t>to.</a:t>
              </a:r>
            </a:p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000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r>
                <a:rPr lang="en-US" sz="1000" dirty="0" smtClean="0"/>
                <a:t>Reliant </a:t>
              </a:r>
              <a:r>
                <a:rPr lang="en-US" sz="1000" dirty="0"/>
                <a:t>improved the process of information sharing between their practice and their partner </a:t>
              </a:r>
              <a:r>
                <a:rPr lang="en-US" sz="1000" dirty="0" smtClean="0"/>
                <a:t>hospitals by developing a </a:t>
              </a:r>
              <a:r>
                <a:rPr lang="en-US" sz="1000" dirty="0" err="1" smtClean="0"/>
                <a:t>customIzed</a:t>
              </a:r>
              <a:r>
                <a:rPr lang="en-US" sz="1000" dirty="0" smtClean="0"/>
                <a:t> Query HIE solution. </a:t>
              </a:r>
            </a:p>
            <a:p>
              <a:endParaRPr lang="en-US" sz="1000" dirty="0"/>
            </a:p>
            <a:p>
              <a:r>
                <a:rPr lang="en-US" sz="1000" dirty="0" smtClean="0"/>
                <a:t>Every </a:t>
              </a:r>
              <a:r>
                <a:rPr lang="en-US" sz="1000" dirty="0"/>
                <a:t>month, </a:t>
              </a:r>
              <a:r>
                <a:rPr lang="en-US" sz="1000" dirty="0" smtClean="0"/>
                <a:t>Reliant </a:t>
              </a:r>
              <a:r>
                <a:rPr lang="en-US" sz="1000" dirty="0"/>
                <a:t>sends each hospital </a:t>
              </a:r>
              <a:r>
                <a:rPr lang="en-US" sz="1000" dirty="0" smtClean="0"/>
                <a:t>an updated </a:t>
              </a:r>
              <a:r>
                <a:rPr lang="en-US" sz="1000" dirty="0"/>
                <a:t>list of their physicians, nurse practitioners, and physician’s </a:t>
              </a:r>
              <a:r>
                <a:rPr lang="en-US" sz="1000" dirty="0" smtClean="0"/>
                <a:t>assistants. When </a:t>
              </a:r>
              <a:r>
                <a:rPr lang="en-US" sz="1000" dirty="0"/>
                <a:t>a </a:t>
              </a:r>
              <a:r>
                <a:rPr lang="en-US" sz="1000" dirty="0" smtClean="0"/>
                <a:t>patient, </a:t>
              </a:r>
              <a:r>
                <a:rPr lang="en-US" sz="1000" dirty="0"/>
                <a:t>being cared for by one of the providers on this </a:t>
              </a:r>
              <a:r>
                <a:rPr lang="en-US" sz="1000" dirty="0" smtClean="0"/>
                <a:t>list, </a:t>
              </a:r>
              <a:r>
                <a:rPr lang="en-US" sz="1000" dirty="0"/>
                <a:t>goes to the Emergency Room, the hospital’s EHR uses an interface engine to send an Admissions Discharge and Transfer message (ADT) to </a:t>
              </a:r>
              <a:r>
                <a:rPr lang="en-US" sz="1000" dirty="0" err="1"/>
                <a:t>Reliant’s</a:t>
              </a:r>
              <a:r>
                <a:rPr lang="en-US" sz="1000" dirty="0"/>
                <a:t> EHR. </a:t>
              </a:r>
              <a:endParaRPr lang="en-US" sz="1000" dirty="0" smtClean="0"/>
            </a:p>
            <a:p>
              <a:endParaRPr lang="en-US" sz="1000" dirty="0"/>
            </a:p>
            <a:p>
              <a:r>
                <a:rPr lang="en-US" sz="1000" dirty="0" smtClean="0"/>
                <a:t>Upon </a:t>
              </a:r>
              <a:r>
                <a:rPr lang="en-US" sz="1000" dirty="0"/>
                <a:t>receipt, </a:t>
              </a:r>
              <a:r>
                <a:rPr lang="en-US" sz="1000" dirty="0" err="1"/>
                <a:t>Reliant’s</a:t>
              </a:r>
              <a:r>
                <a:rPr lang="en-US" sz="1000" dirty="0"/>
                <a:t> EHR automatically generates a Continuity of Care Document (CCD) which contains </a:t>
              </a:r>
              <a:r>
                <a:rPr lang="en-US" sz="1000" dirty="0" smtClean="0"/>
                <a:t>relevant patient information, </a:t>
              </a:r>
              <a:r>
                <a:rPr lang="en-US" sz="1000" dirty="0"/>
                <a:t>as well as the ADT’s hospital account number and medical record number </a:t>
              </a:r>
              <a:endParaRPr lang="en-US" sz="1000" dirty="0" smtClean="0"/>
            </a:p>
            <a:p>
              <a:r>
                <a:rPr lang="en-US" sz="1000" dirty="0" smtClean="0"/>
                <a:t>so the </a:t>
              </a:r>
              <a:r>
                <a:rPr lang="en-US" sz="1000" dirty="0"/>
                <a:t>CCD will be matched to the correct </a:t>
              </a:r>
              <a:r>
                <a:rPr lang="en-US" sz="1000" dirty="0" smtClean="0"/>
                <a:t>patient </a:t>
              </a:r>
            </a:p>
            <a:p>
              <a:r>
                <a:rPr lang="en-US" sz="1000" dirty="0" smtClean="0"/>
                <a:t>at </a:t>
              </a:r>
              <a:r>
                <a:rPr lang="en-US" sz="1000" dirty="0"/>
                <a:t>the hospital. The CCD is then sent </a:t>
              </a:r>
              <a:r>
                <a:rPr lang="en-US" sz="1000" dirty="0" smtClean="0"/>
                <a:t>back </a:t>
              </a:r>
              <a:r>
                <a:rPr lang="en-US" sz="1000" dirty="0"/>
                <a:t>to </a:t>
              </a:r>
              <a:endParaRPr lang="en-US" sz="1000" dirty="0" smtClean="0"/>
            </a:p>
            <a:p>
              <a:r>
                <a:rPr lang="en-US" sz="1000" dirty="0" smtClean="0"/>
                <a:t>the </a:t>
              </a:r>
              <a:r>
                <a:rPr lang="en-US" sz="1000" dirty="0"/>
                <a:t>hospital </a:t>
              </a:r>
              <a:r>
                <a:rPr lang="en-US" sz="1000" dirty="0" smtClean="0"/>
                <a:t>via </a:t>
              </a:r>
              <a:r>
                <a:rPr lang="en-US" sz="1000" dirty="0"/>
                <a:t>Direct Messaging </a:t>
              </a:r>
              <a:r>
                <a:rPr lang="en-US" sz="1000" dirty="0" smtClean="0"/>
                <a:t>through </a:t>
              </a:r>
              <a:r>
                <a:rPr lang="en-US" sz="1000" dirty="0"/>
                <a:t>the </a:t>
              </a:r>
              <a:endParaRPr lang="en-US" sz="1000" dirty="0" smtClean="0"/>
            </a:p>
            <a:p>
              <a:r>
                <a:rPr lang="en-US" sz="1000" dirty="0" smtClean="0"/>
                <a:t>Mass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.</a:t>
              </a: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2024856"/>
            <a:ext cx="0" cy="4267200"/>
          </a:xfrm>
          <a:prstGeom prst="line">
            <a:avLst/>
          </a:prstGeom>
          <a:noFill/>
          <a:ln w="38100" cap="rnd">
            <a:solidFill>
              <a:srgbClr val="F48228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4025299"/>
            <a:ext cx="3897630" cy="826532"/>
            <a:chOff x="762000" y="4038600"/>
            <a:chExt cx="3897630" cy="826532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404040"/>
                  </a:solidFill>
                </a:rPr>
                <a:t>Reliant Medical Group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404040"/>
                  </a:solidFill>
                </a:rPr>
                <a:t>Partner hospitals</a:t>
              </a:r>
              <a:endParaRPr lang="en-US" sz="1200" dirty="0">
                <a:solidFill>
                  <a:srgbClr val="404040"/>
                </a:solidFill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623640"/>
            <a:ext cx="3897630" cy="1100453"/>
            <a:chOff x="762000" y="2926535"/>
            <a:chExt cx="3897630" cy="1100453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77875" y="3383735"/>
              <a:ext cx="3881755" cy="643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>
                  <a:solidFill>
                    <a:srgbClr val="404040"/>
                  </a:solidFill>
                </a:rPr>
                <a:t>To improve patient care and reduce the potential of clinical errors, by automating the electronic exchange of patient records when patients of Reliant Medical Group visit an ER at a partner </a:t>
              </a:r>
              <a:r>
                <a:rPr lang="en-US" sz="1100" dirty="0">
                  <a:solidFill>
                    <a:srgbClr val="404040"/>
                  </a:solidFill>
                </a:rPr>
                <a:t>h</a:t>
              </a:r>
              <a:r>
                <a:rPr lang="en-US" sz="1100" dirty="0" smtClean="0">
                  <a:solidFill>
                    <a:srgbClr val="404040"/>
                  </a:solidFill>
                </a:rPr>
                <a:t>ospital</a:t>
              </a:r>
              <a:endParaRPr lang="en-US" sz="1100" dirty="0">
                <a:solidFill>
                  <a:srgbClr val="404040"/>
                </a:solidFill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26535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088255"/>
            <a:ext cx="3897630" cy="806212"/>
            <a:chOff x="762000" y="5402580"/>
            <a:chExt cx="3897630" cy="806212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404040"/>
                  </a:solidFill>
                </a:rPr>
                <a:t>Admissions Discharge and Transfer message (ADT)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404040"/>
                  </a:solidFill>
                </a:rPr>
                <a:t>Continuity of Care Document (CCD)</a:t>
              </a:r>
              <a:endParaRPr lang="en-US" sz="1200" dirty="0">
                <a:solidFill>
                  <a:srgbClr val="40404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819275"/>
            <a:ext cx="3897630" cy="632633"/>
            <a:chOff x="762000" y="1905000"/>
            <a:chExt cx="3897630" cy="632633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75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200" dirty="0" smtClean="0">
                  <a:solidFill>
                    <a:srgbClr val="404040"/>
                  </a:solidFill>
                </a:rPr>
                <a:t>Reliant Medical Group</a:t>
              </a:r>
              <a:endParaRPr lang="en-US" sz="1200" dirty="0">
                <a:solidFill>
                  <a:srgbClr val="40404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48228"/>
                </a:solidFill>
              </a:rPr>
              <a:t>CUSTOMIZED QUERY HIE DOCUMENT </a:t>
            </a:r>
            <a:r>
              <a:rPr lang="en-US" b="1" dirty="0">
                <a:solidFill>
                  <a:srgbClr val="F48228"/>
                </a:solidFill>
              </a:rPr>
              <a:t>EXCHANGE </a:t>
            </a:r>
            <a:r>
              <a:rPr lang="en-US" b="1" dirty="0" smtClean="0">
                <a:solidFill>
                  <a:srgbClr val="F48228"/>
                </a:solidFill>
              </a:rPr>
              <a:t/>
            </a:r>
            <a:br>
              <a:rPr lang="en-US" b="1" dirty="0" smtClean="0">
                <a:solidFill>
                  <a:srgbClr val="F48228"/>
                </a:solidFill>
              </a:rPr>
            </a:br>
            <a:r>
              <a:rPr lang="en-US" b="1" dirty="0" smtClean="0">
                <a:solidFill>
                  <a:srgbClr val="F48228"/>
                </a:solidFill>
              </a:rPr>
              <a:t>BETWEEN </a:t>
            </a:r>
            <a:r>
              <a:rPr lang="en-US" b="1" dirty="0">
                <a:solidFill>
                  <a:srgbClr val="F48228"/>
                </a:solidFill>
              </a:rPr>
              <a:t>A MEDICAL GROUP AND </a:t>
            </a:r>
            <a:r>
              <a:rPr lang="en-US" b="1" dirty="0" smtClean="0">
                <a:solidFill>
                  <a:srgbClr val="F48228"/>
                </a:solidFill>
              </a:rPr>
              <a:t>PARTNERING </a:t>
            </a:r>
            <a:r>
              <a:rPr lang="en-US" b="1" dirty="0">
                <a:solidFill>
                  <a:srgbClr val="F48228"/>
                </a:solidFill>
              </a:rPr>
              <a:t>HOSPITALS</a:t>
            </a:r>
            <a:endParaRPr lang="en-US" sz="1600" dirty="0">
              <a:solidFill>
                <a:srgbClr val="F48228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solidFill>
                  <a:srgbClr val="FADB2E"/>
                </a:solidFill>
                <a:hlinkClick r:id="rId3"/>
              </a:rPr>
              <a:t>mehi.masstech.org/Icons</a:t>
            </a:r>
            <a:endParaRPr lang="en-US" sz="900" dirty="0">
              <a:solidFill>
                <a:srgbClr val="FADB2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6081" y="0"/>
            <a:ext cx="3234689" cy="551200"/>
          </a:xfrm>
          <a:prstGeom prst="rect">
            <a:avLst/>
          </a:prstGeom>
          <a:solidFill>
            <a:schemeClr val="accent2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QUERY HIE 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6" name="Oval 25">
            <a:hlinkClick r:id="rId5"/>
          </p:cNvPr>
          <p:cNvSpPr/>
          <p:nvPr/>
        </p:nvSpPr>
        <p:spPr bwMode="auto">
          <a:xfrm>
            <a:off x="8123410" y="5828127"/>
            <a:ext cx="974870" cy="97487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>
            <a:hlinkClick r:id="rId5"/>
          </p:cNvPr>
          <p:cNvSpPr txBox="1"/>
          <p:nvPr/>
        </p:nvSpPr>
        <p:spPr>
          <a:xfrm>
            <a:off x="8123410" y="6004250"/>
            <a:ext cx="97487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READ </a:t>
            </a:r>
          </a:p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THE FULL STORY</a:t>
            </a:r>
            <a:endParaRPr lang="en-US" sz="1100" b="1" dirty="0">
              <a:solidFill>
                <a:srgbClr val="142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2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MeHI-template-setup.thmx</Template>
  <TotalTime>28984</TotalTime>
  <Words>369</Words>
  <Application>Microsoft Office PowerPoint</Application>
  <PresentationFormat>On-screen Show (4:3)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Georgia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HCI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Tallman</dc:creator>
  <cp:lastModifiedBy>Rik Kerstens</cp:lastModifiedBy>
  <cp:revision>180</cp:revision>
  <cp:lastPrinted>2015-11-30T17:09:42Z</cp:lastPrinted>
  <dcterms:created xsi:type="dcterms:W3CDTF">2013-12-19T15:33:57Z</dcterms:created>
  <dcterms:modified xsi:type="dcterms:W3CDTF">2021-03-24T12:41:29Z</dcterms:modified>
</cp:coreProperties>
</file>