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74" r:id="rId2"/>
    <p:sldId id="27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8">
          <p15:clr>
            <a:srgbClr val="A4A3A4"/>
          </p15:clr>
        </p15:guide>
        <p15:guide id="2" pos="1652">
          <p15:clr>
            <a:srgbClr val="A4A3A4"/>
          </p15:clr>
        </p15:guide>
        <p15:guide id="3" orient="horz" pos="3913">
          <p15:clr>
            <a:srgbClr val="A4A3A4"/>
          </p15:clr>
        </p15:guide>
        <p15:guide id="4" orient="horz" pos="3510">
          <p15:clr>
            <a:srgbClr val="A4A3A4"/>
          </p15:clr>
        </p15:guide>
        <p15:guide id="5" orient="horz" pos="2473">
          <p15:clr>
            <a:srgbClr val="A4A3A4"/>
          </p15:clr>
        </p15:guide>
        <p15:guide id="6" orient="horz" pos="2153">
          <p15:clr>
            <a:srgbClr val="A4A3A4"/>
          </p15:clr>
        </p15:guide>
        <p15:guide id="7" orient="horz" pos="969">
          <p15:clr>
            <a:srgbClr val="A4A3A4"/>
          </p15:clr>
        </p15:guide>
        <p15:guide id="8" orient="horz" pos="707">
          <p15:clr>
            <a:srgbClr val="A4A3A4"/>
          </p15:clr>
        </p15:guide>
        <p15:guide id="9" orient="horz" pos="1756">
          <p15:clr>
            <a:srgbClr val="A4A3A4"/>
          </p15:clr>
        </p15:guide>
        <p15:guide id="10" orient="horz" pos="1609">
          <p15:clr>
            <a:srgbClr val="A4A3A4"/>
          </p15:clr>
        </p15:guide>
        <p15:guide id="11" orient="horz" pos="3369">
          <p15:clr>
            <a:srgbClr val="A4A3A4"/>
          </p15:clr>
        </p15:guide>
        <p15:guide id="12" pos="3955">
          <p15:clr>
            <a:srgbClr val="A4A3A4"/>
          </p15:clr>
        </p15:guide>
        <p15:guide id="13" pos="2881">
          <p15:clr>
            <a:srgbClr val="A4A3A4"/>
          </p15:clr>
        </p15:guide>
        <p15:guide id="14" pos="3597">
          <p15:clr>
            <a:srgbClr val="A4A3A4"/>
          </p15:clr>
        </p15:guide>
        <p15:guide id="15" pos="5408">
          <p15:clr>
            <a:srgbClr val="A4A3A4"/>
          </p15:clr>
        </p15:guide>
        <p15:guide id="16" pos="436">
          <p15:clr>
            <a:srgbClr val="A4A3A4"/>
          </p15:clr>
        </p15:guide>
        <p15:guide id="17" pos="1876">
          <p15:clr>
            <a:srgbClr val="A4A3A4"/>
          </p15:clr>
        </p15:guide>
        <p15:guide id="18" pos="215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822B"/>
    <a:srgbClr val="577ABC"/>
    <a:srgbClr val="ECEEEC"/>
    <a:srgbClr val="C6C6C6"/>
    <a:srgbClr val="012653"/>
    <a:srgbClr val="F8F8F8"/>
    <a:srgbClr val="F0F0F0"/>
    <a:srgbClr val="EBEBEB"/>
    <a:srgbClr val="FAFAFA"/>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506" y="78"/>
      </p:cViewPr>
      <p:guideLst>
        <p:guide orient="horz" pos="2148"/>
        <p:guide pos="1652"/>
        <p:guide orient="horz" pos="3913"/>
        <p:guide orient="horz" pos="3510"/>
        <p:guide orient="horz" pos="2473"/>
        <p:guide orient="horz" pos="2153"/>
        <p:guide orient="horz" pos="969"/>
        <p:guide orient="horz" pos="707"/>
        <p:guide orient="horz" pos="1756"/>
        <p:guide orient="horz" pos="1609"/>
        <p:guide orient="horz" pos="3369"/>
        <p:guide pos="3955"/>
        <p:guide pos="2881"/>
        <p:guide pos="3597"/>
        <p:guide pos="5408"/>
        <p:guide pos="436"/>
        <p:guide pos="1876"/>
        <p:guide pos="215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E2EBC-AEFF-1147-80FC-EBB4256C6EC0}" type="datetimeFigureOut">
              <a:rPr lang="en-US" smtClean="0"/>
              <a:t>9/15/2020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506B95-1B73-9443-90A7-5CD59A19E7F0}" type="slidenum">
              <a:rPr lang="en-US" smtClean="0"/>
              <a:t>‹#›</a:t>
            </a:fld>
            <a:endParaRPr lang="en-US"/>
          </a:p>
        </p:txBody>
      </p:sp>
    </p:spTree>
    <p:extLst>
      <p:ext uri="{BB962C8B-B14F-4D97-AF65-F5344CB8AC3E}">
        <p14:creationId xmlns:p14="http://schemas.microsoft.com/office/powerpoint/2010/main" val="42741157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851" y="2423161"/>
            <a:ext cx="7819949" cy="822959"/>
          </a:xfrm>
          <a:prstGeom prst="rect">
            <a:avLst/>
          </a:prstGeom>
        </p:spPr>
        <p:txBody>
          <a:bodyPr lIns="91415" tIns="45707" rIns="91415" bIns="45707"/>
          <a:lstStyle>
            <a:lvl1pPr algn="r">
              <a:defRPr sz="3200" b="0" i="0">
                <a:solidFill>
                  <a:schemeClr val="bg1"/>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334457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909325"/>
            <a:ext cx="3008314" cy="1162050"/>
          </a:xfrm>
          <a:prstGeom prst="rect">
            <a:avLst/>
          </a:prstGeom>
        </p:spPr>
        <p:txBody>
          <a:bodyPr lIns="91415" tIns="45707" rIns="91415" bIns="45707" anchor="b"/>
          <a:lstStyle>
            <a:lvl1pPr algn="l">
              <a:defRPr sz="19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1" y="909323"/>
            <a:ext cx="5111750" cy="52879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700">
                <a:solidFill>
                  <a:schemeClr val="tx1"/>
                </a:solidFill>
              </a:defRPr>
            </a:lvl2pPr>
            <a:lvl3pPr>
              <a:buClr>
                <a:srgbClr val="F5812A"/>
              </a:buClr>
              <a:defRPr sz="1700">
                <a:solidFill>
                  <a:schemeClr val="tx1"/>
                </a:solidFill>
              </a:defRPr>
            </a:lvl3pPr>
            <a:lvl4pPr>
              <a:buClr>
                <a:srgbClr val="F5812A"/>
              </a:buClr>
              <a:defRPr sz="1700">
                <a:solidFill>
                  <a:schemeClr val="tx1"/>
                </a:solidFill>
              </a:defRPr>
            </a:lvl4pPr>
            <a:lvl5pPr>
              <a:buClr>
                <a:srgbClr val="F5812A"/>
              </a:buClr>
              <a:defRPr sz="17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28523"/>
            <a:ext cx="3008314" cy="4068763"/>
          </a:xfrm>
          <a:prstGeom prst="rect">
            <a:avLst/>
          </a:prstGeom>
        </p:spPr>
        <p:txBody>
          <a:bodyPr lIns="91415" tIns="45707" rIns="91415" bIns="45707"/>
          <a:lstStyle>
            <a:lvl1pPr marL="0" indent="0">
              <a:buNone/>
              <a:defRPr sz="1400">
                <a:solidFill>
                  <a:schemeClr val="tx1">
                    <a:lumMod val="60000"/>
                    <a:lumOff val="40000"/>
                  </a:schemeClr>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292259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a:prstGeom prst="rect">
            <a:avLst/>
          </a:prstGeom>
        </p:spPr>
        <p:txBody>
          <a:bodyPr lIns="91415" tIns="45707" rIns="91415" bIns="45707"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9" y="1066800"/>
            <a:ext cx="5486400" cy="3660775"/>
          </a:xfrm>
          <a:prstGeom prst="rect">
            <a:avLst/>
          </a:prstGeom>
        </p:spPr>
        <p:txBody>
          <a:bodyPr lIns="91415" tIns="45707" rIns="91415" bIns="45707"/>
          <a:lstStyle>
            <a:lvl1pPr marL="0" indent="0">
              <a:buNone/>
              <a:defRPr sz="3200"/>
            </a:lvl1pPr>
            <a:lvl2pPr marL="457072" indent="0">
              <a:buNone/>
              <a:defRPr sz="2800"/>
            </a:lvl2pPr>
            <a:lvl3pPr marL="914144" indent="0">
              <a:buNone/>
              <a:defRPr sz="2400"/>
            </a:lvl3pPr>
            <a:lvl4pPr marL="1371216" indent="0">
              <a:buNone/>
              <a:defRPr sz="2000"/>
            </a:lvl4pPr>
            <a:lvl5pPr marL="1828288" indent="0">
              <a:buNone/>
              <a:defRPr sz="2000"/>
            </a:lvl5pPr>
            <a:lvl6pPr marL="2285360" indent="0">
              <a:buNone/>
              <a:defRPr sz="2000"/>
            </a:lvl6pPr>
            <a:lvl7pPr marL="2742432" indent="0">
              <a:buNone/>
              <a:defRPr sz="2000"/>
            </a:lvl7pPr>
            <a:lvl8pPr marL="3199504" indent="0">
              <a:buNone/>
              <a:defRPr sz="2000"/>
            </a:lvl8pPr>
            <a:lvl9pPr marL="3656576"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9" y="5367338"/>
            <a:ext cx="5486400" cy="804862"/>
          </a:xfrm>
          <a:prstGeom prst="rect">
            <a:avLst/>
          </a:prstGeom>
        </p:spPr>
        <p:txBody>
          <a:bodyPr lIns="91415" tIns="45707" rIns="91415" bIns="45707"/>
          <a:lstStyle>
            <a:lvl1pPr marL="0" indent="0">
              <a:buNone/>
              <a:defRPr sz="1400">
                <a:solidFill>
                  <a:schemeClr val="tx1"/>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676491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914400"/>
            <a:ext cx="8229601" cy="1143000"/>
          </a:xfrm>
          <a:prstGeom prst="rect">
            <a:avLst/>
          </a:prstGeom>
        </p:spPr>
        <p:txBody>
          <a:bodyPr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1" y="2133600"/>
            <a:ext cx="8229601" cy="39925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20292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515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solidFill>
                <a:srgbClr val="404040"/>
              </a:solidFill>
            </a:endParaRPr>
          </a:p>
        </p:txBody>
      </p:sp>
      <p:sp>
        <p:nvSpPr>
          <p:cNvPr id="5" name="Rectangle 5"/>
          <p:cNvSpPr>
            <a:spLocks noGrp="1" noChangeArrowheads="1"/>
          </p:cNvSpPr>
          <p:nvPr>
            <p:ph type="ftr" sz="quarter" idx="11"/>
          </p:nvPr>
        </p:nvSpPr>
        <p:spPr>
          <a:xfrm>
            <a:off x="635000" y="6383020"/>
            <a:ext cx="5105400" cy="38100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353531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1" y="1166019"/>
            <a:ext cx="8229601" cy="4525963"/>
          </a:xfrm>
          <a:prstGeom prst="rect">
            <a:avLst/>
          </a:prstGeom>
        </p:spPr>
        <p:txBody>
          <a:bodyPr lIns="91415" tIns="45707" rIns="91415" bIns="45707"/>
          <a:lstStyle>
            <a:lvl1pPr>
              <a:spcBef>
                <a:spcPts val="1200"/>
              </a:spcBef>
              <a:buClr>
                <a:srgbClr val="F5812A"/>
              </a:buClr>
              <a:buFont typeface="Wingdings" charset="2"/>
              <a:buChar char="§"/>
              <a:defRPr sz="2400">
                <a:solidFill>
                  <a:schemeClr val="tx1"/>
                </a:solidFill>
              </a:defRPr>
            </a:lvl1pPr>
            <a:lvl2pPr>
              <a:spcBef>
                <a:spcPts val="600"/>
              </a:spcBef>
              <a:buClr>
                <a:srgbClr val="F5812A"/>
              </a:buClr>
              <a:defRPr sz="2200">
                <a:solidFill>
                  <a:schemeClr val="tx1"/>
                </a:solidFill>
              </a:defRPr>
            </a:lvl2pPr>
            <a:lvl3pPr>
              <a:spcBef>
                <a:spcPts val="600"/>
              </a:spcBef>
              <a:buClr>
                <a:srgbClr val="F5812A"/>
              </a:buClr>
              <a:defRPr sz="2000">
                <a:solidFill>
                  <a:schemeClr val="tx1"/>
                </a:solidFill>
              </a:defRPr>
            </a:lvl3pPr>
            <a:lvl4pPr>
              <a:spcBef>
                <a:spcPts val="600"/>
              </a:spcBef>
              <a:buClr>
                <a:srgbClr val="F5812A"/>
              </a:buClr>
              <a:defRPr sz="1800">
                <a:solidFill>
                  <a:schemeClr val="tx1"/>
                </a:solidFill>
              </a:defRPr>
            </a:lvl4pPr>
            <a:lvl5pPr>
              <a:spcBef>
                <a:spcPts val="600"/>
              </a:spcBef>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0657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65102"/>
            <a:ext cx="8229601" cy="635000"/>
          </a:xfrm>
          <a:prstGeom prst="rect">
            <a:avLst/>
          </a:prstGeom>
        </p:spPr>
        <p:txBody>
          <a:bodyPr lIns="91415" tIns="45707" rIns="91415" bIns="45707"/>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7448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52400"/>
            <a:ext cx="8229601" cy="647700"/>
          </a:xfrm>
          <a:prstGeom prst="rect">
            <a:avLst/>
          </a:prstGeom>
        </p:spPr>
        <p:txBody>
          <a:bodyPr lIns="91415" tIns="45707" rIns="91415" bIns="45707"/>
          <a:lstStyle>
            <a:lvl1pPr algn="l">
              <a:defRPr sz="240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5577"/>
            <a:ext cx="4040188"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46300"/>
            <a:ext cx="4040188"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25577"/>
            <a:ext cx="4041774"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46300"/>
            <a:ext cx="4041774"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824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6"/>
          </a:xfrm>
          <a:prstGeom prst="rect">
            <a:avLst/>
          </a:prstGeom>
        </p:spPr>
        <p:txBody>
          <a:bodyPr lIns="91415" tIns="45707" rIns="91415" bIns="45707" anchor="t"/>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906713"/>
            <a:ext cx="7772400" cy="1500187"/>
          </a:xfrm>
          <a:prstGeom prst="rect">
            <a:avLst/>
          </a:prstGeom>
        </p:spPr>
        <p:txBody>
          <a:bodyPr lIns="91415" tIns="45707" rIns="91415" bIns="45707" anchor="b"/>
          <a:lstStyle>
            <a:lvl1pPr marL="0" indent="0">
              <a:buNone/>
              <a:defRPr sz="2000">
                <a:solidFill>
                  <a:schemeClr val="tx1"/>
                </a:solidFill>
              </a:defRPr>
            </a:lvl1pPr>
            <a:lvl2pPr marL="457072" indent="0">
              <a:buNone/>
              <a:defRPr sz="1800"/>
            </a:lvl2pPr>
            <a:lvl3pPr marL="914144" indent="0">
              <a:buNone/>
              <a:defRPr sz="1600"/>
            </a:lvl3pPr>
            <a:lvl4pPr marL="1371216" indent="0">
              <a:buNone/>
              <a:defRPr sz="1400"/>
            </a:lvl4pPr>
            <a:lvl5pPr marL="1828288" indent="0">
              <a:buNone/>
              <a:defRPr sz="1400"/>
            </a:lvl5pPr>
            <a:lvl6pPr marL="2285360" indent="0">
              <a:buNone/>
              <a:defRPr sz="1400"/>
            </a:lvl6pPr>
            <a:lvl7pPr marL="2742432" indent="0">
              <a:buNone/>
              <a:defRPr sz="1400"/>
            </a:lvl7pPr>
            <a:lvl8pPr marL="3199504" indent="0">
              <a:buNone/>
              <a:defRPr sz="1400"/>
            </a:lvl8pPr>
            <a:lvl9pPr marL="3656576" indent="0">
              <a:buNone/>
              <a:defRPr sz="1400"/>
            </a:lvl9pPr>
          </a:lstStyle>
          <a:p>
            <a:pPr lvl="0"/>
            <a:r>
              <a:rPr lang="en-US" smtClean="0"/>
              <a:t>Click to edit Master text styles</a:t>
            </a:r>
          </a:p>
        </p:txBody>
      </p:sp>
    </p:spTree>
    <p:extLst>
      <p:ext uri="{BB962C8B-B14F-4D97-AF65-F5344CB8AC3E}">
        <p14:creationId xmlns:p14="http://schemas.microsoft.com/office/powerpoint/2010/main" val="164272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1066800"/>
            <a:ext cx="8229601" cy="1143000"/>
          </a:xfrm>
          <a:prstGeom prst="rect">
            <a:avLst/>
          </a:prstGeom>
        </p:spPr>
        <p:txBody>
          <a:bodyPr lIns="91415" tIns="45707" rIns="91415" bIns="45707"/>
          <a:lstStyle>
            <a:lvl1pPr>
              <a:defRPr sz="3400">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75928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6" name="Title 5"/>
          <p:cNvSpPr>
            <a:spLocks noGrp="1"/>
          </p:cNvSpPr>
          <p:nvPr>
            <p:ph type="title"/>
          </p:nvPr>
        </p:nvSpPr>
        <p:spPr>
          <a:xfrm>
            <a:off x="457200" y="164592"/>
            <a:ext cx="8229600" cy="636422"/>
          </a:xfrm>
          <a:prstGeom prst="rect">
            <a:avLst/>
          </a:prstGeom>
        </p:spPr>
        <p:txBody>
          <a:bodyPr vert="horz" lIns="109728" tIns="54864" rIns="109728" bIns="54864"/>
          <a:lstStyle>
            <a:lvl1pPr algn="l">
              <a:defRPr sz="2400">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76520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title-no-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6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white">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5966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89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4" r:id="rId8"/>
    <p:sldLayoutId id="2147483673" r:id="rId9"/>
    <p:sldLayoutId id="2147483668" r:id="rId10"/>
    <p:sldLayoutId id="2147483669" r:id="rId11"/>
    <p:sldLayoutId id="2147483670" r:id="rId12"/>
    <p:sldLayoutId id="2147483671" r:id="rId13"/>
    <p:sldLayoutId id="2147483672" r:id="rId14"/>
  </p:sldLayoutIdLst>
  <p:hf hdr="0" dt="0"/>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072" algn="ctr" rtl="0" eaLnBrk="1" fontAlgn="base" hangingPunct="1">
        <a:spcBef>
          <a:spcPct val="0"/>
        </a:spcBef>
        <a:spcAft>
          <a:spcPct val="0"/>
        </a:spcAft>
        <a:defRPr sz="4400">
          <a:solidFill>
            <a:schemeClr val="tx2"/>
          </a:solidFill>
          <a:latin typeface="Arial" charset="0"/>
        </a:defRPr>
      </a:lvl6pPr>
      <a:lvl7pPr marL="914144" algn="ctr" rtl="0" eaLnBrk="1" fontAlgn="base" hangingPunct="1">
        <a:spcBef>
          <a:spcPct val="0"/>
        </a:spcBef>
        <a:spcAft>
          <a:spcPct val="0"/>
        </a:spcAft>
        <a:defRPr sz="4400">
          <a:solidFill>
            <a:schemeClr val="tx2"/>
          </a:solidFill>
          <a:latin typeface="Arial" charset="0"/>
        </a:defRPr>
      </a:lvl7pPr>
      <a:lvl8pPr marL="1371216" algn="ctr" rtl="0" eaLnBrk="1" fontAlgn="base" hangingPunct="1">
        <a:spcBef>
          <a:spcPct val="0"/>
        </a:spcBef>
        <a:spcAft>
          <a:spcPct val="0"/>
        </a:spcAft>
        <a:defRPr sz="4400">
          <a:solidFill>
            <a:schemeClr val="tx2"/>
          </a:solidFill>
          <a:latin typeface="Arial" charset="0"/>
        </a:defRPr>
      </a:lvl8pPr>
      <a:lvl9pPr marL="1828288" algn="ctr" rtl="0" eaLnBrk="1" fontAlgn="base" hangingPunct="1">
        <a:spcBef>
          <a:spcPct val="0"/>
        </a:spcBef>
        <a:spcAft>
          <a:spcPct val="0"/>
        </a:spcAft>
        <a:defRPr sz="4400">
          <a:solidFill>
            <a:schemeClr val="tx2"/>
          </a:solidFill>
          <a:latin typeface="Arial" charset="0"/>
        </a:defRPr>
      </a:lvl9pPr>
    </p:titleStyle>
    <p:bodyStyle>
      <a:lvl1pPr marL="342804" indent="-342804"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742" indent="-285670" algn="l" rtl="0" eaLnBrk="1" fontAlgn="base" hangingPunct="1">
        <a:spcBef>
          <a:spcPct val="20000"/>
        </a:spcBef>
        <a:spcAft>
          <a:spcPct val="0"/>
        </a:spcAft>
        <a:buChar char="–"/>
        <a:defRPr sz="2800">
          <a:solidFill>
            <a:schemeClr val="tx1"/>
          </a:solidFill>
          <a:latin typeface="+mn-lt"/>
          <a:ea typeface="ＭＳ Ｐゴシック" charset="-128"/>
        </a:defRPr>
      </a:lvl2pPr>
      <a:lvl3pPr marL="1142680" indent="-228536" algn="l" rtl="0" eaLnBrk="1" fontAlgn="base" hangingPunct="1">
        <a:spcBef>
          <a:spcPct val="20000"/>
        </a:spcBef>
        <a:spcAft>
          <a:spcPct val="0"/>
        </a:spcAft>
        <a:buChar char="•"/>
        <a:defRPr sz="2400">
          <a:solidFill>
            <a:schemeClr val="tx1"/>
          </a:solidFill>
          <a:latin typeface="+mn-lt"/>
          <a:ea typeface="ＭＳ Ｐゴシック" charset="-128"/>
        </a:defRPr>
      </a:lvl3pPr>
      <a:lvl4pPr marL="1599752" indent="-228536" algn="l" rtl="0" eaLnBrk="1" fontAlgn="base" hangingPunct="1">
        <a:spcBef>
          <a:spcPct val="20000"/>
        </a:spcBef>
        <a:spcAft>
          <a:spcPct val="0"/>
        </a:spcAft>
        <a:buChar char="–"/>
        <a:defRPr sz="2000">
          <a:solidFill>
            <a:schemeClr val="tx1"/>
          </a:solidFill>
          <a:latin typeface="+mn-lt"/>
          <a:ea typeface="ＭＳ Ｐゴシック" charset="-128"/>
        </a:defRPr>
      </a:lvl4pPr>
      <a:lvl5pPr marL="2056824" indent="-228536" algn="l" rtl="0" eaLnBrk="1" fontAlgn="base" hangingPunct="1">
        <a:spcBef>
          <a:spcPct val="20000"/>
        </a:spcBef>
        <a:spcAft>
          <a:spcPct val="0"/>
        </a:spcAft>
        <a:buChar char="»"/>
        <a:defRPr sz="2000">
          <a:solidFill>
            <a:schemeClr val="tx1"/>
          </a:solidFill>
          <a:latin typeface="+mn-lt"/>
          <a:ea typeface="ＭＳ Ｐゴシック" charset="-128"/>
        </a:defRPr>
      </a:lvl5pPr>
      <a:lvl6pPr marL="2513896" indent="-228536" algn="l" rtl="0" eaLnBrk="1" fontAlgn="base" hangingPunct="1">
        <a:spcBef>
          <a:spcPct val="20000"/>
        </a:spcBef>
        <a:spcAft>
          <a:spcPct val="0"/>
        </a:spcAft>
        <a:buChar char="»"/>
        <a:defRPr sz="2000">
          <a:solidFill>
            <a:schemeClr val="tx1"/>
          </a:solidFill>
          <a:latin typeface="+mn-lt"/>
        </a:defRPr>
      </a:lvl6pPr>
      <a:lvl7pPr marL="2970968" indent="-228536" algn="l" rtl="0" eaLnBrk="1" fontAlgn="base" hangingPunct="1">
        <a:spcBef>
          <a:spcPct val="20000"/>
        </a:spcBef>
        <a:spcAft>
          <a:spcPct val="0"/>
        </a:spcAft>
        <a:buChar char="»"/>
        <a:defRPr sz="2000">
          <a:solidFill>
            <a:schemeClr val="tx1"/>
          </a:solidFill>
          <a:latin typeface="+mn-lt"/>
        </a:defRPr>
      </a:lvl7pPr>
      <a:lvl8pPr marL="3428040" indent="-228536" algn="l" rtl="0" eaLnBrk="1" fontAlgn="base" hangingPunct="1">
        <a:spcBef>
          <a:spcPct val="20000"/>
        </a:spcBef>
        <a:spcAft>
          <a:spcPct val="0"/>
        </a:spcAft>
        <a:buChar char="»"/>
        <a:defRPr sz="2000">
          <a:solidFill>
            <a:schemeClr val="tx1"/>
          </a:solidFill>
          <a:latin typeface="+mn-lt"/>
        </a:defRPr>
      </a:lvl8pPr>
      <a:lvl9pPr marL="3885112" indent="-228536"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144" rtl="0" eaLnBrk="1" latinLnBrk="0" hangingPunct="1">
        <a:defRPr sz="1800" kern="1200">
          <a:solidFill>
            <a:schemeClr val="tx1"/>
          </a:solidFill>
          <a:latin typeface="+mn-lt"/>
          <a:ea typeface="+mn-ea"/>
          <a:cs typeface="+mn-cs"/>
        </a:defRPr>
      </a:lvl1pPr>
      <a:lvl2pPr marL="457072" algn="l" defTabSz="914144" rtl="0" eaLnBrk="1" latinLnBrk="0" hangingPunct="1">
        <a:defRPr sz="1800" kern="1200">
          <a:solidFill>
            <a:schemeClr val="tx1"/>
          </a:solidFill>
          <a:latin typeface="+mn-lt"/>
          <a:ea typeface="+mn-ea"/>
          <a:cs typeface="+mn-cs"/>
        </a:defRPr>
      </a:lvl2pPr>
      <a:lvl3pPr marL="914144" algn="l" defTabSz="914144" rtl="0" eaLnBrk="1" latinLnBrk="0" hangingPunct="1">
        <a:defRPr sz="1800" kern="1200">
          <a:solidFill>
            <a:schemeClr val="tx1"/>
          </a:solidFill>
          <a:latin typeface="+mn-lt"/>
          <a:ea typeface="+mn-ea"/>
          <a:cs typeface="+mn-cs"/>
        </a:defRPr>
      </a:lvl3pPr>
      <a:lvl4pPr marL="1371216" algn="l" defTabSz="914144" rtl="0" eaLnBrk="1" latinLnBrk="0" hangingPunct="1">
        <a:defRPr sz="1800" kern="1200">
          <a:solidFill>
            <a:schemeClr val="tx1"/>
          </a:solidFill>
          <a:latin typeface="+mn-lt"/>
          <a:ea typeface="+mn-ea"/>
          <a:cs typeface="+mn-cs"/>
        </a:defRPr>
      </a:lvl4pPr>
      <a:lvl5pPr marL="1828288" algn="l" defTabSz="914144" rtl="0" eaLnBrk="1" latinLnBrk="0" hangingPunct="1">
        <a:defRPr sz="1800" kern="1200">
          <a:solidFill>
            <a:schemeClr val="tx1"/>
          </a:solidFill>
          <a:latin typeface="+mn-lt"/>
          <a:ea typeface="+mn-ea"/>
          <a:cs typeface="+mn-cs"/>
        </a:defRPr>
      </a:lvl5pPr>
      <a:lvl6pPr marL="2285360" algn="l" defTabSz="914144" rtl="0" eaLnBrk="1" latinLnBrk="0" hangingPunct="1">
        <a:defRPr sz="1800" kern="1200">
          <a:solidFill>
            <a:schemeClr val="tx1"/>
          </a:solidFill>
          <a:latin typeface="+mn-lt"/>
          <a:ea typeface="+mn-ea"/>
          <a:cs typeface="+mn-cs"/>
        </a:defRPr>
      </a:lvl6pPr>
      <a:lvl7pPr marL="2742432" algn="l" defTabSz="914144" rtl="0" eaLnBrk="1" latinLnBrk="0" hangingPunct="1">
        <a:defRPr sz="1800" kern="1200">
          <a:solidFill>
            <a:schemeClr val="tx1"/>
          </a:solidFill>
          <a:latin typeface="+mn-lt"/>
          <a:ea typeface="+mn-ea"/>
          <a:cs typeface="+mn-cs"/>
        </a:defRPr>
      </a:lvl7pPr>
      <a:lvl8pPr marL="3199504" algn="l" defTabSz="914144" rtl="0" eaLnBrk="1" latinLnBrk="0" hangingPunct="1">
        <a:defRPr sz="1800" kern="1200">
          <a:solidFill>
            <a:schemeClr val="tx1"/>
          </a:solidFill>
          <a:latin typeface="+mn-lt"/>
          <a:ea typeface="+mn-ea"/>
          <a:cs typeface="+mn-cs"/>
        </a:defRPr>
      </a:lvl8pPr>
      <a:lvl9pPr marL="3656576" algn="l" defTabSz="914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mehi.masstech.org/Icon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8.xml"/><Relationship Id="rId4" Type="http://schemas.openxmlformats.org/officeDocument/2006/relationships/hyperlink" Target="http://www.mehi.masstech.org/Ic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bwMode="auto">
          <a:xfrm>
            <a:off x="381000" y="1674905"/>
            <a:ext cx="8382000" cy="3917859"/>
          </a:xfrm>
          <a:prstGeom prst="rect">
            <a:avLst/>
          </a:prstGeom>
          <a:solidFill>
            <a:srgbClr val="ECEEEC"/>
          </a:solidFill>
          <a:ln w="12700" cap="flat" cmpd="sng" algn="ctr">
            <a:solidFill>
              <a:schemeClr val="accent2">
                <a:alpha val="3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12" name="Picture 11" descr="use-case-arrows-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736" y="3523827"/>
            <a:ext cx="3864864" cy="222504"/>
          </a:xfrm>
          <a:prstGeom prst="rect">
            <a:avLst/>
          </a:prstGeom>
        </p:spPr>
      </p:pic>
      <p:sp>
        <p:nvSpPr>
          <p:cNvPr id="21" name="Folded Corner 20"/>
          <p:cNvSpPr/>
          <p:nvPr/>
        </p:nvSpPr>
        <p:spPr>
          <a:xfrm>
            <a:off x="3432229" y="2808561"/>
            <a:ext cx="759847" cy="688817"/>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lnSpc>
                <a:spcPts val="1300"/>
              </a:lnSpc>
            </a:pPr>
            <a:r>
              <a:rPr lang="en-US" sz="1000" b="1" dirty="0" smtClean="0">
                <a:solidFill>
                  <a:srgbClr val="012653"/>
                </a:solidFill>
                <a:cs typeface="Arial"/>
              </a:rPr>
              <a:t>Referral Document</a:t>
            </a:r>
            <a:endParaRPr lang="en-US" sz="1000" b="1" dirty="0">
              <a:solidFill>
                <a:srgbClr val="012653"/>
              </a:solidFill>
              <a:cs typeface="Arial"/>
            </a:endParaRPr>
          </a:p>
        </p:txBody>
      </p:sp>
      <p:sp>
        <p:nvSpPr>
          <p:cNvPr id="18" name="Oval 25"/>
          <p:cNvSpPr>
            <a:spLocks noChangeArrowheads="1"/>
          </p:cNvSpPr>
          <p:nvPr/>
        </p:nvSpPr>
        <p:spPr bwMode="auto">
          <a:xfrm>
            <a:off x="685800" y="2537460"/>
            <a:ext cx="2133600" cy="2130425"/>
          </a:xfrm>
          <a:prstGeom prst="ellipse">
            <a:avLst/>
          </a:prstGeom>
          <a:solidFill>
            <a:schemeClr val="bg1"/>
          </a:solidFill>
          <a:ln>
            <a:noFill/>
          </a:ln>
          <a:extLst/>
        </p:spPr>
        <p:txBody>
          <a:bodyPr wrap="none" anchor="ctr"/>
          <a:lstStyle/>
          <a:p>
            <a:endParaRPr lang="en-US"/>
          </a:p>
        </p:txBody>
      </p:sp>
      <p:sp>
        <p:nvSpPr>
          <p:cNvPr id="27" name="Oval 21"/>
          <p:cNvSpPr>
            <a:spLocks noChangeArrowheads="1"/>
          </p:cNvSpPr>
          <p:nvPr/>
        </p:nvSpPr>
        <p:spPr bwMode="auto">
          <a:xfrm>
            <a:off x="6324600" y="2537460"/>
            <a:ext cx="2133600" cy="2130425"/>
          </a:xfrm>
          <a:prstGeom prst="ellipse">
            <a:avLst/>
          </a:prstGeom>
          <a:solidFill>
            <a:schemeClr val="bg1"/>
          </a:solidFill>
          <a:ln>
            <a:noFill/>
          </a:ln>
          <a:extLst/>
        </p:spPr>
        <p:txBody>
          <a:bodyPr wrap="none" anchor="ctr"/>
          <a:lstStyle/>
          <a:p>
            <a:endParaRPr lang="en-US"/>
          </a:p>
        </p:txBody>
      </p:sp>
      <p:sp>
        <p:nvSpPr>
          <p:cNvPr id="36" name="TextBox 35"/>
          <p:cNvSpPr txBox="1"/>
          <p:nvPr/>
        </p:nvSpPr>
        <p:spPr>
          <a:xfrm>
            <a:off x="1066800" y="3952367"/>
            <a:ext cx="1299209" cy="430887"/>
          </a:xfrm>
          <a:prstGeom prst="rect">
            <a:avLst/>
          </a:prstGeom>
          <a:noFill/>
        </p:spPr>
        <p:txBody>
          <a:bodyPr wrap="square" rtlCol="0">
            <a:spAutoFit/>
          </a:bodyPr>
          <a:lstStyle/>
          <a:p>
            <a:pPr algn="ctr"/>
            <a:r>
              <a:rPr lang="en-US" sz="1100" b="1" dirty="0" smtClean="0">
                <a:solidFill>
                  <a:srgbClr val="012653"/>
                </a:solidFill>
                <a:cs typeface="Arial"/>
              </a:rPr>
              <a:t>PRIMARY CARE PHYSICIAN</a:t>
            </a:r>
            <a:endParaRPr lang="en-US" sz="1100" b="1" dirty="0">
              <a:solidFill>
                <a:srgbClr val="012653"/>
              </a:solidFill>
              <a:cs typeface="Arial"/>
            </a:endParaRPr>
          </a:p>
        </p:txBody>
      </p:sp>
      <p:sp>
        <p:nvSpPr>
          <p:cNvPr id="37" name="TextBox 36"/>
          <p:cNvSpPr txBox="1"/>
          <p:nvPr/>
        </p:nvSpPr>
        <p:spPr>
          <a:xfrm>
            <a:off x="6469380" y="3904124"/>
            <a:ext cx="1805940" cy="430887"/>
          </a:xfrm>
          <a:prstGeom prst="rect">
            <a:avLst/>
          </a:prstGeom>
          <a:noFill/>
        </p:spPr>
        <p:txBody>
          <a:bodyPr wrap="square" rtlCol="0">
            <a:spAutoFit/>
          </a:bodyPr>
          <a:lstStyle/>
          <a:p>
            <a:pPr algn="ctr"/>
            <a:r>
              <a:rPr lang="en-US" sz="1100" b="1" dirty="0" smtClean="0">
                <a:solidFill>
                  <a:srgbClr val="012653"/>
                </a:solidFill>
                <a:cs typeface="Arial"/>
              </a:rPr>
              <a:t>BEHAVIORAL HEALTH</a:t>
            </a:r>
            <a:br>
              <a:rPr lang="en-US" sz="1100" b="1" dirty="0" smtClean="0">
                <a:solidFill>
                  <a:srgbClr val="012653"/>
                </a:solidFill>
                <a:cs typeface="Arial"/>
              </a:rPr>
            </a:br>
            <a:r>
              <a:rPr lang="en-US" sz="1100" b="1" dirty="0" smtClean="0">
                <a:solidFill>
                  <a:srgbClr val="012653"/>
                </a:solidFill>
                <a:cs typeface="Arial"/>
              </a:rPr>
              <a:t>SPECIALIST</a:t>
            </a:r>
            <a:endParaRPr lang="en-US" sz="1100" b="1" dirty="0">
              <a:solidFill>
                <a:srgbClr val="012653"/>
              </a:solidFill>
              <a:cs typeface="Arial"/>
            </a:endParaRPr>
          </a:p>
        </p:txBody>
      </p:sp>
      <p:sp>
        <p:nvSpPr>
          <p:cNvPr id="40" name="Rectangle 16"/>
          <p:cNvSpPr>
            <a:spLocks noChangeArrowheads="1"/>
          </p:cNvSpPr>
          <p:nvPr/>
        </p:nvSpPr>
        <p:spPr bwMode="auto">
          <a:xfrm>
            <a:off x="1177290" y="5798820"/>
            <a:ext cx="7585710" cy="685800"/>
          </a:xfrm>
          <a:prstGeom prst="rect">
            <a:avLst/>
          </a:prstGeom>
          <a:solidFill>
            <a:schemeClr val="bg1"/>
          </a:solidFill>
          <a:ln w="9525">
            <a:solidFill>
              <a:srgbClr val="F37E2D"/>
            </a:solidFill>
            <a:miter lim="800000"/>
            <a:headEnd/>
            <a:tailEnd/>
          </a:ln>
        </p:spPr>
        <p:txBody>
          <a:bodyPr lIns="182880" rIns="182880" anchor="ctr"/>
          <a:lstStyle/>
          <a:p>
            <a:r>
              <a:rPr lang="en-US" sz="1200" dirty="0">
                <a:solidFill>
                  <a:srgbClr val="012653"/>
                </a:solidFill>
              </a:rPr>
              <a:t>To improve specialty referrals to BH providers by sending the information needed by a </a:t>
            </a:r>
            <a:r>
              <a:rPr lang="en-US" sz="1200" dirty="0" smtClean="0">
                <a:solidFill>
                  <a:srgbClr val="012653"/>
                </a:solidFill>
              </a:rPr>
              <a:t>BH specialist </a:t>
            </a:r>
            <a:r>
              <a:rPr lang="en-US" sz="1200" dirty="0">
                <a:solidFill>
                  <a:srgbClr val="012653"/>
                </a:solidFill>
              </a:rPr>
              <a:t>to safely treat the referred </a:t>
            </a:r>
            <a:r>
              <a:rPr lang="en-US" sz="1200" dirty="0" smtClean="0">
                <a:solidFill>
                  <a:srgbClr val="012653"/>
                </a:solidFill>
              </a:rPr>
              <a:t>patient</a:t>
            </a:r>
            <a:r>
              <a:rPr lang="en-US" sz="1200" dirty="0">
                <a:solidFill>
                  <a:srgbClr val="012653"/>
                </a:solidFill>
              </a:rPr>
              <a:t>.</a:t>
            </a:r>
            <a:endParaRPr lang="en-US" sz="1100" dirty="0">
              <a:solidFill>
                <a:srgbClr val="012653"/>
              </a:solidFill>
            </a:endParaRPr>
          </a:p>
        </p:txBody>
      </p:sp>
      <p:sp>
        <p:nvSpPr>
          <p:cNvPr id="41" name="Rectangle 17"/>
          <p:cNvSpPr>
            <a:spLocks noChangeArrowheads="1"/>
          </p:cNvSpPr>
          <p:nvPr/>
        </p:nvSpPr>
        <p:spPr bwMode="auto">
          <a:xfrm>
            <a:off x="381000" y="5798820"/>
            <a:ext cx="685800" cy="685800"/>
          </a:xfrm>
          <a:prstGeom prst="rect">
            <a:avLst/>
          </a:prstGeom>
          <a:noFill/>
          <a:ln w="9525">
            <a:solidFill>
              <a:srgbClr val="F37E2D"/>
            </a:solidFill>
            <a:miter lim="800000"/>
            <a:headEnd/>
            <a:tailEnd/>
          </a:ln>
          <a:extLst>
            <a:ext uri="{909E8E84-426E-40dd-AFC4-6F175D3DCCD1}">
              <a14:hiddenFill xmlns:a14="http://schemas.microsoft.com/office/drawing/2010/main" xmlns="">
                <a:solidFill>
                  <a:schemeClr val="bg1"/>
                </a:solidFill>
              </a14:hiddenFill>
            </a:ext>
          </a:extLst>
        </p:spPr>
        <p:txBody>
          <a:bodyPr wrap="none" anchor="ctr"/>
          <a:lstStyle/>
          <a:p>
            <a:endParaRPr lang="en-US"/>
          </a:p>
        </p:txBody>
      </p:sp>
      <p:sp>
        <p:nvSpPr>
          <p:cNvPr id="42" name="Rectangle 18"/>
          <p:cNvSpPr>
            <a:spLocks noChangeArrowheads="1"/>
          </p:cNvSpPr>
          <p:nvPr/>
        </p:nvSpPr>
        <p:spPr bwMode="auto">
          <a:xfrm>
            <a:off x="398463" y="6011545"/>
            <a:ext cx="668337" cy="2905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ctr"/>
            <a:r>
              <a:rPr lang="en-US" sz="1300">
                <a:solidFill>
                  <a:srgbClr val="F37E2D"/>
                </a:solidFill>
              </a:rPr>
              <a:t>GOAL</a:t>
            </a:r>
          </a:p>
        </p:txBody>
      </p:sp>
      <p:sp>
        <p:nvSpPr>
          <p:cNvPr id="47" name="Rectangle 46"/>
          <p:cNvSpPr/>
          <p:nvPr userDrawn="1"/>
        </p:nvSpPr>
        <p:spPr bwMode="auto">
          <a:xfrm>
            <a:off x="0" y="0"/>
            <a:ext cx="2302136" cy="74971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noFill/>
              <a:effectLst/>
              <a:latin typeface="Arial" charset="0"/>
            </a:endParaRPr>
          </a:p>
        </p:txBody>
      </p:sp>
      <p:pic>
        <p:nvPicPr>
          <p:cNvPr id="48" name="Picture 47"/>
          <p:cNvPicPr>
            <a:picLocks noChangeAspect="1"/>
          </p:cNvPicPr>
          <p:nvPr/>
        </p:nvPicPr>
        <p:blipFill>
          <a:blip r:embed="rId3"/>
          <a:srcRect r="-38" b="9999"/>
          <a:stretch>
            <a:fillRect/>
          </a:stretch>
        </p:blipFill>
        <p:spPr>
          <a:xfrm>
            <a:off x="4" y="788670"/>
            <a:ext cx="9159246" cy="45720"/>
          </a:xfrm>
          <a:prstGeom prst="rect">
            <a:avLst/>
          </a:prstGeom>
          <a:effectLst/>
        </p:spPr>
      </p:pic>
      <p:sp>
        <p:nvSpPr>
          <p:cNvPr id="49" name="TextBox 48"/>
          <p:cNvSpPr txBox="1"/>
          <p:nvPr/>
        </p:nvSpPr>
        <p:spPr>
          <a:xfrm>
            <a:off x="0" y="872391"/>
            <a:ext cx="9144000" cy="646331"/>
          </a:xfrm>
          <a:prstGeom prst="rect">
            <a:avLst/>
          </a:prstGeom>
          <a:noFill/>
        </p:spPr>
        <p:txBody>
          <a:bodyPr wrap="square" rtlCol="0">
            <a:spAutoFit/>
          </a:bodyPr>
          <a:lstStyle/>
          <a:p>
            <a:pPr algn="ctr"/>
            <a:r>
              <a:rPr lang="en-US" b="1" dirty="0">
                <a:solidFill>
                  <a:srgbClr val="F37E2D"/>
                </a:solidFill>
              </a:rPr>
              <a:t>REFERRAL </a:t>
            </a:r>
            <a:r>
              <a:rPr lang="en-US" b="1" dirty="0" smtClean="0">
                <a:solidFill>
                  <a:srgbClr val="F37E2D"/>
                </a:solidFill>
              </a:rPr>
              <a:t>REQUEST AND SUMMARY OF CARE DOCUMENT EXCHANGE</a:t>
            </a:r>
            <a:endParaRPr lang="en-US" b="1" dirty="0">
              <a:solidFill>
                <a:srgbClr val="F37E2D"/>
              </a:solidFill>
            </a:endParaRPr>
          </a:p>
          <a:p>
            <a:pPr algn="ctr"/>
            <a:r>
              <a:rPr lang="en-US" b="1" dirty="0">
                <a:solidFill>
                  <a:srgbClr val="F37E2D"/>
                </a:solidFill>
              </a:rPr>
              <a:t>FROM PRIMARY CARE PHYSICIAN TO BEHAVIORAL HEALTH </a:t>
            </a:r>
            <a:r>
              <a:rPr lang="en-US" b="1" dirty="0" smtClean="0">
                <a:solidFill>
                  <a:srgbClr val="F37E2D"/>
                </a:solidFill>
              </a:rPr>
              <a:t>SPECIALIST</a:t>
            </a:r>
            <a:endParaRPr lang="en-US" sz="1600" dirty="0"/>
          </a:p>
        </p:txBody>
      </p:sp>
      <p:sp>
        <p:nvSpPr>
          <p:cNvPr id="51" name="TextBox 50"/>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4"/>
              </a:rPr>
              <a:t>mehi.masstech.org/Icons</a:t>
            </a:r>
            <a:r>
              <a:rPr lang="en-US" sz="900" dirty="0" smtClean="0"/>
              <a:t> </a:t>
            </a:r>
            <a:endParaRPr lang="en-US" sz="9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69561" y="2758848"/>
            <a:ext cx="918115" cy="1062633"/>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74721" y="2940822"/>
            <a:ext cx="908706" cy="880659"/>
          </a:xfrm>
          <a:prstGeom prst="rect">
            <a:avLst/>
          </a:prstGeom>
        </p:spPr>
      </p:pic>
      <p:sp>
        <p:nvSpPr>
          <p:cNvPr id="23" name="Folded Corner 22"/>
          <p:cNvSpPr/>
          <p:nvPr/>
        </p:nvSpPr>
        <p:spPr>
          <a:xfrm>
            <a:off x="4320355" y="2812727"/>
            <a:ext cx="1278882" cy="688817"/>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lnSpc>
                <a:spcPts val="1300"/>
              </a:lnSpc>
            </a:pPr>
            <a:r>
              <a:rPr lang="en-US" sz="1000" b="1" dirty="0" smtClean="0">
                <a:solidFill>
                  <a:srgbClr val="012653"/>
                </a:solidFill>
                <a:cs typeface="Arial"/>
              </a:rPr>
              <a:t>Summary of Care Document with Medication List</a:t>
            </a:r>
            <a:endParaRPr lang="en-US" sz="1000" b="1" dirty="0">
              <a:solidFill>
                <a:srgbClr val="012653"/>
              </a:solidFill>
              <a:cs typeface="Arial"/>
            </a:endParaRPr>
          </a:p>
        </p:txBody>
      </p:sp>
      <p:sp>
        <p:nvSpPr>
          <p:cNvPr id="4" name="TextBox 3"/>
          <p:cNvSpPr txBox="1"/>
          <p:nvPr/>
        </p:nvSpPr>
        <p:spPr>
          <a:xfrm>
            <a:off x="3097531" y="0"/>
            <a:ext cx="2971800"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SUMMARIES OF CARE</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38091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USE_CASE_BK2"/>
          <p:cNvPicPr>
            <a:picLocks noChangeAspect="1" noChangeArrowheads="1"/>
          </p:cNvPicPr>
          <p:nvPr/>
        </p:nvPicPr>
        <p:blipFill rotWithShape="1">
          <a:blip r:embed="rId2">
            <a:extLst>
              <a:ext uri="{28A0092B-C50C-407E-A947-70E740481C1C}">
                <a14:useLocalDpi xmlns:a14="http://schemas.microsoft.com/office/drawing/2010/main" val="0"/>
              </a:ext>
            </a:extLst>
          </a:blip>
          <a:srcRect t="21301"/>
          <a:stretch/>
        </p:blipFill>
        <p:spPr bwMode="auto">
          <a:xfrm>
            <a:off x="0" y="1460500"/>
            <a:ext cx="9142413" cy="5395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6" name="Rectangle 5"/>
          <p:cNvSpPr>
            <a:spLocks noChangeArrowheads="1"/>
          </p:cNvSpPr>
          <p:nvPr/>
        </p:nvSpPr>
        <p:spPr bwMode="auto">
          <a:xfrm>
            <a:off x="381000" y="1657350"/>
            <a:ext cx="8382000" cy="4865370"/>
          </a:xfrm>
          <a:prstGeom prst="rect">
            <a:avLst/>
          </a:prstGeom>
          <a:solidFill>
            <a:srgbClr val="ECEEEC"/>
          </a:solidFill>
          <a:ln w="9525" cap="rnd">
            <a:solidFill>
              <a:srgbClr val="F37E2D"/>
            </a:solidFill>
            <a:prstDash val="sysDot"/>
            <a:miter lim="800000"/>
            <a:headEnd/>
            <a:tailEnd/>
          </a:ln>
        </p:spPr>
        <p:txBody>
          <a:bodyPr wrap="none" anchor="ctr"/>
          <a:lstStyle/>
          <a:p>
            <a:endParaRPr lang="en-US"/>
          </a:p>
        </p:txBody>
      </p:sp>
      <p:grpSp>
        <p:nvGrpSpPr>
          <p:cNvPr id="4" name="Group 3"/>
          <p:cNvGrpSpPr/>
          <p:nvPr/>
        </p:nvGrpSpPr>
        <p:grpSpPr>
          <a:xfrm>
            <a:off x="5334000" y="1879601"/>
            <a:ext cx="3181350" cy="3605292"/>
            <a:chOff x="762000" y="1879600"/>
            <a:chExt cx="2749988" cy="4002474"/>
          </a:xfrm>
        </p:grpSpPr>
        <p:sp>
          <p:nvSpPr>
            <p:cNvPr id="5" name="Rectangle 8"/>
            <p:cNvSpPr>
              <a:spLocks noChangeArrowheads="1"/>
            </p:cNvSpPr>
            <p:nvPr/>
          </p:nvSpPr>
          <p:spPr bwMode="auto">
            <a:xfrm>
              <a:off x="777875" y="2311485"/>
              <a:ext cx="2734113" cy="357058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r>
                <a:rPr lang="en-US" sz="1100" dirty="0" smtClean="0"/>
                <a:t>The PCP provides care to a patient and determines they would benefit from being evaluated for behavioral health services. The PCP discusses this option with the patient and obtains the patient’s consent to send their information over the Mass </a:t>
              </a:r>
              <a:r>
                <a:rPr lang="en-US" sz="1100" dirty="0" err="1" smtClean="0"/>
                <a:t>HIway</a:t>
              </a:r>
              <a:r>
                <a:rPr lang="en-US" sz="1100" dirty="0" smtClean="0"/>
                <a:t>. The PCP sends the referral document and summary of care document via the Mass </a:t>
              </a:r>
              <a:r>
                <a:rPr lang="en-US" sz="1100" dirty="0" err="1" smtClean="0"/>
                <a:t>HIway</a:t>
              </a:r>
              <a:r>
                <a:rPr lang="en-US" sz="1100" dirty="0" smtClean="0"/>
                <a:t> by searching for the behavioral health organization in the Mass </a:t>
              </a:r>
              <a:r>
                <a:rPr lang="en-US" sz="1100" dirty="0" err="1" smtClean="0"/>
                <a:t>HIway</a:t>
              </a:r>
              <a:r>
                <a:rPr lang="en-US" sz="1100" dirty="0" smtClean="0"/>
                <a:t> Directory, which is accessible via the practice’s EHR, then sends documents to the organization’s Mass </a:t>
              </a:r>
              <a:r>
                <a:rPr lang="en-US" sz="1100" dirty="0" err="1" smtClean="0"/>
                <a:t>HIway</a:t>
              </a:r>
              <a:r>
                <a:rPr lang="en-US" sz="1100" dirty="0" smtClean="0"/>
                <a:t> Direct Address.</a:t>
              </a:r>
            </a:p>
            <a:p>
              <a:endParaRPr lang="en-US" sz="1100" dirty="0" smtClean="0"/>
            </a:p>
            <a:p>
              <a:r>
                <a:rPr lang="en-US" sz="1100" dirty="0" smtClean="0"/>
                <a:t>The BH organization receives the referral and summary of care documents from the PCP. A Social Worker is assigned to meet with the patient to complete an evaluation to determine what services the patient will qualify for.</a:t>
              </a:r>
              <a:endParaRPr lang="en-US" altLang="ja-JP" sz="1100" dirty="0" smtClean="0"/>
            </a:p>
            <a:p>
              <a:endParaRPr lang="en-US" sz="1100" dirty="0"/>
            </a:p>
          </p:txBody>
        </p:sp>
        <p:sp>
          <p:nvSpPr>
            <p:cNvPr id="6" name="Rectangle 10"/>
            <p:cNvSpPr>
              <a:spLocks noChangeArrowheads="1"/>
            </p:cNvSpPr>
            <p:nvPr/>
          </p:nvSpPr>
          <p:spPr bwMode="auto">
            <a:xfrm>
              <a:off x="762000" y="1879600"/>
              <a:ext cx="76835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STORY</a:t>
              </a:r>
              <a:endParaRPr lang="en-US" sz="1100" dirty="0"/>
            </a:p>
          </p:txBody>
        </p:sp>
      </p:grpSp>
      <p:sp>
        <p:nvSpPr>
          <p:cNvPr id="7" name="Line 11"/>
          <p:cNvSpPr>
            <a:spLocks noChangeShapeType="1"/>
          </p:cNvSpPr>
          <p:nvPr/>
        </p:nvSpPr>
        <p:spPr bwMode="auto">
          <a:xfrm>
            <a:off x="4876800" y="1905000"/>
            <a:ext cx="0" cy="4267200"/>
          </a:xfrm>
          <a:prstGeom prst="line">
            <a:avLst/>
          </a:prstGeom>
          <a:noFill/>
          <a:ln w="38100" cap="rnd">
            <a:solidFill>
              <a:srgbClr val="F37E2D"/>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27" name="Group 26"/>
          <p:cNvGrpSpPr/>
          <p:nvPr/>
        </p:nvGrpSpPr>
        <p:grpSpPr>
          <a:xfrm>
            <a:off x="762000" y="3901440"/>
            <a:ext cx="3897630" cy="1257866"/>
            <a:chOff x="762000" y="4038600"/>
            <a:chExt cx="3897630" cy="1257866"/>
          </a:xfrm>
        </p:grpSpPr>
        <p:sp>
          <p:nvSpPr>
            <p:cNvPr id="9" name="Rectangle 7"/>
            <p:cNvSpPr>
              <a:spLocks noChangeArrowheads="1"/>
            </p:cNvSpPr>
            <p:nvPr/>
          </p:nvSpPr>
          <p:spPr bwMode="auto">
            <a:xfrm>
              <a:off x="773430" y="4450080"/>
              <a:ext cx="3886200" cy="84638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0" tIns="0" rIns="0" bIns="0">
              <a:spAutoFit/>
            </a:bodyPr>
            <a:lstStyle/>
            <a:p>
              <a:pPr marL="171450" indent="-171450">
                <a:buFont typeface="Arial" panose="020B0604020202020204" pitchFamily="34" charset="0"/>
                <a:buChar char="•"/>
              </a:pPr>
              <a:r>
                <a:rPr lang="en-US" sz="1100" dirty="0"/>
                <a:t>Organization A - ambulatory practice; primary care </a:t>
              </a:r>
              <a:r>
                <a:rPr lang="en-US" sz="1100" dirty="0" smtClean="0"/>
                <a:t>physician (</a:t>
              </a:r>
              <a:r>
                <a:rPr lang="en-US" sz="1100" dirty="0"/>
                <a:t>PCP), using a </a:t>
              </a:r>
              <a:r>
                <a:rPr lang="en-US" sz="1100" dirty="0" smtClean="0"/>
                <a:t>practiced-based </a:t>
              </a:r>
              <a:r>
                <a:rPr lang="en-US" sz="1100" dirty="0"/>
                <a:t>EHR with a Direct </a:t>
              </a:r>
              <a:r>
                <a:rPr lang="en-US" sz="1100" dirty="0" smtClean="0"/>
                <a:t>Messaging gateway </a:t>
              </a:r>
              <a:r>
                <a:rPr lang="en-US" sz="1100" dirty="0"/>
                <a:t>to </a:t>
              </a:r>
              <a:r>
                <a:rPr lang="en-US" sz="1100" dirty="0" smtClean="0"/>
                <a:t>the Mass </a:t>
              </a:r>
              <a:r>
                <a:rPr lang="en-US" sz="1100" dirty="0" err="1" smtClean="0"/>
                <a:t>HIway</a:t>
              </a:r>
              <a:r>
                <a:rPr lang="en-US" sz="1100" dirty="0"/>
                <a:t>;</a:t>
              </a:r>
            </a:p>
            <a:p>
              <a:pPr marL="171450" indent="-171450">
                <a:buFont typeface="Arial" panose="020B0604020202020204" pitchFamily="34" charset="0"/>
                <a:buChar char="•"/>
              </a:pPr>
              <a:r>
                <a:rPr lang="en-US" sz="1100" dirty="0"/>
                <a:t>Organization B – behavioral health organization, using an </a:t>
              </a:r>
              <a:r>
                <a:rPr lang="en-US" sz="1100" dirty="0" smtClean="0"/>
                <a:t>EHR with </a:t>
              </a:r>
              <a:r>
                <a:rPr lang="en-US" sz="1100" dirty="0"/>
                <a:t>a Direct </a:t>
              </a:r>
              <a:r>
                <a:rPr lang="en-US" sz="1100" dirty="0" smtClean="0"/>
                <a:t>Messaging gateway </a:t>
              </a:r>
              <a:r>
                <a:rPr lang="en-US" sz="1100" dirty="0"/>
                <a:t>to the Mass </a:t>
              </a:r>
              <a:r>
                <a:rPr lang="en-US" sz="1100" dirty="0" err="1" smtClean="0"/>
                <a:t>HIway</a:t>
              </a:r>
              <a:r>
                <a:rPr lang="en-US" sz="1100" dirty="0" smtClean="0"/>
                <a:t>.</a:t>
              </a:r>
              <a:endParaRPr lang="en-US" sz="1100" dirty="0"/>
            </a:p>
          </p:txBody>
        </p:sp>
        <p:sp>
          <p:nvSpPr>
            <p:cNvPr id="11" name="Rectangle 12"/>
            <p:cNvSpPr>
              <a:spLocks noChangeArrowheads="1"/>
            </p:cNvSpPr>
            <p:nvPr/>
          </p:nvSpPr>
          <p:spPr bwMode="auto">
            <a:xfrm>
              <a:off x="762000" y="4038600"/>
              <a:ext cx="27432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TRADING </a:t>
              </a:r>
              <a:r>
                <a:rPr lang="en-US" sz="1100" dirty="0" smtClean="0">
                  <a:solidFill>
                    <a:schemeClr val="bg1"/>
                  </a:solidFill>
                </a:rPr>
                <a:t>PARTNERS AND SYSTEMS</a:t>
              </a:r>
              <a:endParaRPr lang="en-US" sz="1100" dirty="0"/>
            </a:p>
          </p:txBody>
        </p:sp>
      </p:grpSp>
      <p:grpSp>
        <p:nvGrpSpPr>
          <p:cNvPr id="18" name="Group 17"/>
          <p:cNvGrpSpPr/>
          <p:nvPr/>
        </p:nvGrpSpPr>
        <p:grpSpPr>
          <a:xfrm>
            <a:off x="762000" y="2766060"/>
            <a:ext cx="3897630" cy="893920"/>
            <a:chOff x="762000" y="2971800"/>
            <a:chExt cx="3897630" cy="893920"/>
          </a:xfrm>
        </p:grpSpPr>
        <p:sp>
          <p:nvSpPr>
            <p:cNvPr id="10" name="Rectangle 9"/>
            <p:cNvSpPr>
              <a:spLocks noChangeArrowheads="1"/>
            </p:cNvSpPr>
            <p:nvPr/>
          </p:nvSpPr>
          <p:spPr bwMode="auto">
            <a:xfrm>
              <a:off x="789305" y="3383280"/>
              <a:ext cx="3870325" cy="48244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a:lnSpc>
                  <a:spcPct val="95000"/>
                </a:lnSpc>
              </a:pPr>
              <a:r>
                <a:rPr lang="en-US" sz="1100" dirty="0"/>
                <a:t>To improve specialty referrals to BH </a:t>
              </a:r>
              <a:r>
                <a:rPr lang="en-US" sz="1100" dirty="0" smtClean="0"/>
                <a:t>specialists </a:t>
              </a:r>
              <a:r>
                <a:rPr lang="en-US" sz="1100" dirty="0"/>
                <a:t>by sending </a:t>
              </a:r>
              <a:r>
                <a:rPr lang="en-US" sz="1100" dirty="0" smtClean="0"/>
                <a:t>the information </a:t>
              </a:r>
              <a:r>
                <a:rPr lang="en-US" sz="1100" dirty="0"/>
                <a:t>needed by a BH </a:t>
              </a:r>
              <a:r>
                <a:rPr lang="en-US" sz="1100" dirty="0" smtClean="0"/>
                <a:t>provider so they can safely </a:t>
              </a:r>
              <a:r>
                <a:rPr lang="en-US" sz="1100" dirty="0"/>
                <a:t>treat the </a:t>
              </a:r>
              <a:r>
                <a:rPr lang="en-US" sz="1100" dirty="0" smtClean="0"/>
                <a:t>referred patient.</a:t>
              </a:r>
              <a:endParaRPr lang="en-US" dirty="0"/>
            </a:p>
          </p:txBody>
        </p:sp>
        <p:sp>
          <p:nvSpPr>
            <p:cNvPr id="12" name="Rectangle 13"/>
            <p:cNvSpPr>
              <a:spLocks noChangeArrowheads="1"/>
            </p:cNvSpPr>
            <p:nvPr/>
          </p:nvSpPr>
          <p:spPr bwMode="auto">
            <a:xfrm>
              <a:off x="762000" y="2971800"/>
              <a:ext cx="660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GOAL</a:t>
              </a:r>
              <a:endParaRPr lang="en-US" sz="1100" dirty="0"/>
            </a:p>
          </p:txBody>
        </p:sp>
      </p:grpSp>
      <p:grpSp>
        <p:nvGrpSpPr>
          <p:cNvPr id="28" name="Group 27"/>
          <p:cNvGrpSpPr/>
          <p:nvPr/>
        </p:nvGrpSpPr>
        <p:grpSpPr>
          <a:xfrm>
            <a:off x="762000" y="5402580"/>
            <a:ext cx="3897630" cy="794782"/>
            <a:chOff x="762000" y="5402580"/>
            <a:chExt cx="3897630" cy="794782"/>
          </a:xfrm>
        </p:grpSpPr>
        <p:sp>
          <p:nvSpPr>
            <p:cNvPr id="13" name="Rectangle 14"/>
            <p:cNvSpPr>
              <a:spLocks noChangeArrowheads="1"/>
            </p:cNvSpPr>
            <p:nvPr/>
          </p:nvSpPr>
          <p:spPr bwMode="auto">
            <a:xfrm>
              <a:off x="762000" y="5402580"/>
              <a:ext cx="1676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DATA TO EXCHANGE</a:t>
              </a:r>
              <a:endParaRPr lang="en-US" sz="1100" dirty="0"/>
            </a:p>
          </p:txBody>
        </p:sp>
        <p:sp>
          <p:nvSpPr>
            <p:cNvPr id="14" name="Rectangle 15"/>
            <p:cNvSpPr>
              <a:spLocks noChangeArrowheads="1"/>
            </p:cNvSpPr>
            <p:nvPr/>
          </p:nvSpPr>
          <p:spPr bwMode="auto">
            <a:xfrm>
              <a:off x="773430" y="5828030"/>
              <a:ext cx="3886200" cy="3693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marL="171450" indent="-171450">
                <a:buFont typeface="Arial" panose="020B0604020202020204" pitchFamily="34" charset="0"/>
                <a:buChar char="•"/>
              </a:pPr>
              <a:r>
                <a:rPr lang="en-US" sz="1200" dirty="0"/>
                <a:t>Referral Document (.</a:t>
              </a:r>
              <a:r>
                <a:rPr lang="en-US" sz="1200"/>
                <a:t>pdf</a:t>
              </a:r>
              <a:r>
                <a:rPr lang="en-US" sz="1200" smtClean="0"/>
                <a:t>);</a:t>
              </a:r>
              <a:endParaRPr lang="en-US" sz="1200" dirty="0"/>
            </a:p>
            <a:p>
              <a:pPr marL="171450" indent="-171450">
                <a:buFont typeface="Arial" panose="020B0604020202020204" pitchFamily="34" charset="0"/>
                <a:buChar char="•"/>
              </a:pPr>
              <a:r>
                <a:rPr lang="en-US" sz="1200" dirty="0"/>
                <a:t>CCD - Summary of Care </a:t>
              </a:r>
              <a:r>
                <a:rPr lang="en-US" sz="1200" dirty="0" smtClean="0"/>
                <a:t>document.</a:t>
              </a:r>
              <a:endParaRPr lang="en-US" dirty="0"/>
            </a:p>
          </p:txBody>
        </p:sp>
      </p:grpSp>
      <p:grpSp>
        <p:nvGrpSpPr>
          <p:cNvPr id="17" name="Group 16"/>
          <p:cNvGrpSpPr/>
          <p:nvPr/>
        </p:nvGrpSpPr>
        <p:grpSpPr>
          <a:xfrm>
            <a:off x="762000" y="1905000"/>
            <a:ext cx="3897630" cy="580757"/>
            <a:chOff x="762000" y="1905000"/>
            <a:chExt cx="3897630" cy="580757"/>
          </a:xfrm>
        </p:grpSpPr>
        <p:sp>
          <p:nvSpPr>
            <p:cNvPr id="15" name="Rectangle 17"/>
            <p:cNvSpPr>
              <a:spLocks noChangeArrowheads="1"/>
            </p:cNvSpPr>
            <p:nvPr/>
          </p:nvSpPr>
          <p:spPr bwMode="auto">
            <a:xfrm>
              <a:off x="762000" y="1905000"/>
              <a:ext cx="13716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smtClean="0">
                  <a:solidFill>
                    <a:schemeClr val="bg1"/>
                  </a:solidFill>
                </a:rPr>
                <a:t>ORGANIZATION</a:t>
              </a:r>
              <a:endParaRPr lang="en-US" sz="1100" dirty="0"/>
            </a:p>
          </p:txBody>
        </p:sp>
        <p:sp>
          <p:nvSpPr>
            <p:cNvPr id="16" name="Rectangle 18"/>
            <p:cNvSpPr>
              <a:spLocks noChangeArrowheads="1"/>
            </p:cNvSpPr>
            <p:nvPr/>
          </p:nvSpPr>
          <p:spPr bwMode="auto">
            <a:xfrm>
              <a:off x="773430" y="2316480"/>
              <a:ext cx="3886200" cy="16927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r>
                <a:rPr lang="en-US" sz="1100" dirty="0" smtClean="0"/>
                <a:t>Ambulatory </a:t>
              </a:r>
              <a:r>
                <a:rPr lang="en-US" sz="1100" dirty="0"/>
                <a:t>Practice </a:t>
              </a:r>
              <a:r>
                <a:rPr lang="en-US" sz="1100" b="1" dirty="0"/>
                <a:t>A</a:t>
              </a:r>
              <a:r>
                <a:rPr lang="en-US" sz="1100" dirty="0"/>
                <a:t> and Behavioral Health Organization </a:t>
              </a:r>
              <a:r>
                <a:rPr lang="en-US" sz="1100" b="1" dirty="0" smtClean="0"/>
                <a:t>B.</a:t>
              </a:r>
              <a:endParaRPr lang="en-US" b="1" dirty="0"/>
            </a:p>
          </p:txBody>
        </p:sp>
      </p:grpSp>
      <p:pic>
        <p:nvPicPr>
          <p:cNvPr id="22" name="Picture 21"/>
          <p:cNvPicPr>
            <a:picLocks noChangeAspect="1"/>
          </p:cNvPicPr>
          <p:nvPr/>
        </p:nvPicPr>
        <p:blipFill>
          <a:blip r:embed="rId3"/>
          <a:srcRect r="-38" b="9999"/>
          <a:stretch>
            <a:fillRect/>
          </a:stretch>
        </p:blipFill>
        <p:spPr>
          <a:xfrm>
            <a:off x="4" y="788670"/>
            <a:ext cx="9159246" cy="45720"/>
          </a:xfrm>
          <a:prstGeom prst="rect">
            <a:avLst/>
          </a:prstGeom>
          <a:effectLst/>
        </p:spPr>
      </p:pic>
      <p:sp>
        <p:nvSpPr>
          <p:cNvPr id="24" name="TextBox 23"/>
          <p:cNvSpPr txBox="1"/>
          <p:nvPr/>
        </p:nvSpPr>
        <p:spPr>
          <a:xfrm>
            <a:off x="0" y="872391"/>
            <a:ext cx="9144000" cy="646331"/>
          </a:xfrm>
          <a:prstGeom prst="rect">
            <a:avLst/>
          </a:prstGeom>
          <a:noFill/>
        </p:spPr>
        <p:txBody>
          <a:bodyPr wrap="square" rtlCol="0">
            <a:spAutoFit/>
          </a:bodyPr>
          <a:lstStyle/>
          <a:p>
            <a:pPr algn="ctr"/>
            <a:r>
              <a:rPr lang="en-US" b="1" dirty="0">
                <a:solidFill>
                  <a:srgbClr val="F37E2D"/>
                </a:solidFill>
              </a:rPr>
              <a:t>REFERRAL REQUEST AND </a:t>
            </a:r>
            <a:r>
              <a:rPr lang="en-US" b="1" dirty="0" smtClean="0">
                <a:solidFill>
                  <a:srgbClr val="F37E2D"/>
                </a:solidFill>
              </a:rPr>
              <a:t>SUMMARY OF CARE DOCUMENT </a:t>
            </a:r>
            <a:r>
              <a:rPr lang="en-US" b="1" dirty="0">
                <a:solidFill>
                  <a:srgbClr val="F37E2D"/>
                </a:solidFill>
              </a:rPr>
              <a:t>EXCHANGE</a:t>
            </a:r>
          </a:p>
          <a:p>
            <a:pPr algn="ctr"/>
            <a:r>
              <a:rPr lang="en-US" b="1" dirty="0">
                <a:solidFill>
                  <a:srgbClr val="F37E2D"/>
                </a:solidFill>
              </a:rPr>
              <a:t>FROM PRIMARY CARE PHYSICIAN TO BEHAVIORAL HEALTH </a:t>
            </a:r>
            <a:r>
              <a:rPr lang="en-US" b="1" dirty="0" smtClean="0">
                <a:solidFill>
                  <a:srgbClr val="F37E2D"/>
                </a:solidFill>
              </a:rPr>
              <a:t>SPECIALIST</a:t>
            </a:r>
            <a:endParaRPr lang="en-US" sz="1600" dirty="0"/>
          </a:p>
        </p:txBody>
      </p:sp>
      <p:sp>
        <p:nvSpPr>
          <p:cNvPr id="25" name="TextBox 24"/>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4"/>
              </a:rPr>
              <a:t>mehi.masstech.org/Icons</a:t>
            </a:r>
            <a:r>
              <a:rPr lang="en-US" sz="900" dirty="0" smtClean="0"/>
              <a:t> </a:t>
            </a:r>
            <a:endParaRPr lang="en-US" sz="900" dirty="0"/>
          </a:p>
        </p:txBody>
      </p:sp>
      <p:sp>
        <p:nvSpPr>
          <p:cNvPr id="23" name="TextBox 22"/>
          <p:cNvSpPr txBox="1"/>
          <p:nvPr/>
        </p:nvSpPr>
        <p:spPr>
          <a:xfrm>
            <a:off x="3097531" y="0"/>
            <a:ext cx="2971800" cy="551200"/>
          </a:xfrm>
          <a:prstGeom prst="rect">
            <a:avLst/>
          </a:prstGeom>
          <a:solidFill>
            <a:srgbClr val="F6822B"/>
          </a:solidFill>
        </p:spPr>
        <p:txBody>
          <a:bodyPr wrap="square" rIns="91440" rtlCol="0" anchor="ctr">
            <a:noAutofit/>
          </a:bodyPr>
          <a:lstStyle/>
          <a:p>
            <a:pPr algn="ctr"/>
            <a:r>
              <a:rPr lang="en-US">
                <a:solidFill>
                  <a:schemeClr val="bg1"/>
                </a:solidFill>
                <a:latin typeface="Verdana" panose="020B0604030504040204" pitchFamily="34" charset="0"/>
                <a:ea typeface="Verdana" panose="020B0604030504040204" pitchFamily="34" charset="0"/>
                <a:cs typeface="Verdana" panose="020B0604030504040204" pitchFamily="34" charset="0"/>
              </a:rPr>
              <a:t>SUMMARIES </a:t>
            </a: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OF CARE</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34264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HI-template-setup">
  <a:themeElements>
    <a:clrScheme name="Custom 4">
      <a:dk1>
        <a:srgbClr val="404040"/>
      </a:dk1>
      <a:lt1>
        <a:srgbClr val="FFFFFF"/>
      </a:lt1>
      <a:dk2>
        <a:srgbClr val="464646"/>
      </a:dk2>
      <a:lt2>
        <a:srgbClr val="95979A"/>
      </a:lt2>
      <a:accent1>
        <a:srgbClr val="567ABD"/>
      </a:accent1>
      <a:accent2>
        <a:srgbClr val="F48228"/>
      </a:accent2>
      <a:accent3>
        <a:srgbClr val="1F3368"/>
      </a:accent3>
      <a:accent4>
        <a:srgbClr val="838BB4"/>
      </a:accent4>
      <a:accent5>
        <a:srgbClr val="1968B3"/>
      </a:accent5>
      <a:accent6>
        <a:srgbClr val="FFFFFF"/>
      </a:accent6>
      <a:hlink>
        <a:srgbClr val="F48228"/>
      </a:hlink>
      <a:folHlink>
        <a:srgbClr val="1968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3368</TotalTime>
  <Words>322</Words>
  <Application>Microsoft Office PowerPoint</Application>
  <PresentationFormat>On-screen Show (4:3)</PresentationFormat>
  <Paragraphs>30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Arial</vt:lpstr>
      <vt:lpstr>Calibri</vt:lpstr>
      <vt:lpstr>Verdana</vt:lpstr>
      <vt:lpstr>Wingdings</vt:lpstr>
      <vt:lpstr>MeHI-template-setup</vt:lpstr>
      <vt:lpstr>PowerPoint Presentation</vt:lpstr>
      <vt:lpstr>PowerPoint Presentation</vt:lpstr>
    </vt:vector>
  </TitlesOfParts>
  <Company>jbird graphics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Tallman</dc:creator>
  <cp:lastModifiedBy>Rik Kerstens</cp:lastModifiedBy>
  <cp:revision>140</cp:revision>
  <dcterms:created xsi:type="dcterms:W3CDTF">2015-12-02T16:31:52Z</dcterms:created>
  <dcterms:modified xsi:type="dcterms:W3CDTF">2020-09-15T12:07:32Z</dcterms:modified>
</cp:coreProperties>
</file>