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B"/>
    <a:srgbClr val="577ABC"/>
    <a:srgbClr val="ECEEEC"/>
    <a:srgbClr val="C6C6C6"/>
    <a:srgbClr val="012653"/>
    <a:srgbClr val="F8F8F8"/>
    <a:srgbClr val="F0F0F0"/>
    <a:srgbClr val="EBEBEB"/>
    <a:srgbClr val="FAFAF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1000" y="1641403"/>
            <a:ext cx="8382000" cy="3951361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11" descr="use-case-arrow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3729567"/>
            <a:ext cx="3864864" cy="222504"/>
          </a:xfrm>
          <a:prstGeom prst="rect">
            <a:avLst/>
          </a:prstGeom>
        </p:spPr>
      </p:pic>
      <p:sp>
        <p:nvSpPr>
          <p:cNvPr id="21" name="Folded Corner 20"/>
          <p:cNvSpPr/>
          <p:nvPr/>
        </p:nvSpPr>
        <p:spPr>
          <a:xfrm>
            <a:off x="4129459" y="3014301"/>
            <a:ext cx="759847" cy="688817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Summary </a:t>
            </a:r>
            <a:endParaRPr lang="en-US" sz="1000" b="1" dirty="0" smtClean="0">
              <a:solidFill>
                <a:srgbClr val="012653"/>
              </a:solidFill>
              <a:cs typeface="Arial"/>
            </a:endParaRPr>
          </a:p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of </a:t>
            </a:r>
            <a:r>
              <a:rPr lang="en-US" sz="1000" b="1" dirty="0">
                <a:solidFill>
                  <a:srgbClr val="012653"/>
                </a:solidFill>
                <a:cs typeface="Arial"/>
              </a:rPr>
              <a:t>Care Document</a:t>
            </a: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6858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45820" y="4158107"/>
            <a:ext cx="17945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BEHAVIORAL HEALTH</a:t>
            </a:r>
            <a:br>
              <a:rPr lang="en-US" sz="1100" b="1" dirty="0" smtClean="0">
                <a:solidFill>
                  <a:srgbClr val="012653"/>
                </a:solidFill>
                <a:cs typeface="Arial"/>
              </a:rPr>
            </a:b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SPECIALIST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86550" y="410986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PRIMARY CARE PHYSICIAN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To enhance the coordination of care between behavioral health and primary care providers, </a:t>
            </a:r>
            <a:r>
              <a:rPr lang="en-US" sz="1200" dirty="0" smtClean="0">
                <a:solidFill>
                  <a:srgbClr val="012653"/>
                </a:solidFill>
              </a:rPr>
              <a:t>by sending </a:t>
            </a:r>
            <a:r>
              <a:rPr lang="en-US" sz="1200" dirty="0">
                <a:solidFill>
                  <a:srgbClr val="012653"/>
                </a:solidFill>
              </a:rPr>
              <a:t>behavioral health information to a primary care physician, so they can integrate </a:t>
            </a:r>
            <a:r>
              <a:rPr lang="en-US" sz="1200" dirty="0" smtClean="0">
                <a:solidFill>
                  <a:srgbClr val="012653"/>
                </a:solidFill>
              </a:rPr>
              <a:t>this information </a:t>
            </a:r>
            <a:r>
              <a:rPr lang="en-US" sz="1200" dirty="0">
                <a:solidFill>
                  <a:srgbClr val="012653"/>
                </a:solidFill>
              </a:rPr>
              <a:t>into a client’s diagnosis and updated treatment plan</a:t>
            </a:r>
            <a:r>
              <a:rPr lang="en-US" sz="1200" dirty="0" smtClean="0">
                <a:solidFill>
                  <a:srgbClr val="012653"/>
                </a:solidFill>
              </a:rPr>
              <a:t>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SUMMARY OF CARE DOCUMENT</a:t>
            </a:r>
            <a:endParaRPr lang="en-US" b="1" dirty="0">
              <a:solidFill>
                <a:srgbClr val="F37E2D"/>
              </a:solidFill>
            </a:endParaRP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FROM </a:t>
            </a:r>
            <a:r>
              <a:rPr lang="en-US" b="1" dirty="0" smtClean="0">
                <a:solidFill>
                  <a:srgbClr val="F37E2D"/>
                </a:solidFill>
              </a:rPr>
              <a:t>BEHAVIORAL HEALTH SPECIALIST TO PRIMARY </a:t>
            </a:r>
            <a:r>
              <a:rPr lang="en-US" b="1" dirty="0">
                <a:solidFill>
                  <a:srgbClr val="F37E2D"/>
                </a:solidFill>
              </a:rPr>
              <a:t>CARE </a:t>
            </a:r>
            <a:r>
              <a:rPr lang="en-US" b="1" dirty="0" smtClean="0">
                <a:solidFill>
                  <a:srgbClr val="F37E2D"/>
                </a:solidFill>
              </a:rPr>
              <a:t>PHYSICIAN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69" y="2964588"/>
            <a:ext cx="918115" cy="1062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70" y="3146562"/>
            <a:ext cx="908706" cy="8806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SUMMARIES OF CARE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0" y="1879602"/>
            <a:ext cx="3181350" cy="4113123"/>
            <a:chOff x="762000" y="1879600"/>
            <a:chExt cx="2749988" cy="45662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311485"/>
              <a:ext cx="2734113" cy="4134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A </a:t>
              </a:r>
              <a:r>
                <a:rPr lang="en-US" sz="1100" dirty="0"/>
                <a:t>client has an appointment with his clinical social</a:t>
              </a:r>
            </a:p>
            <a:p>
              <a:r>
                <a:rPr lang="en-US" sz="1100" dirty="0"/>
                <a:t>worker at a behavioral health organization </a:t>
              </a:r>
              <a:r>
                <a:rPr lang="en-US" sz="1100" dirty="0" smtClean="0"/>
                <a:t>to review his treatment </a:t>
              </a:r>
              <a:r>
                <a:rPr lang="en-US" sz="1100" dirty="0"/>
                <a:t>plan and discuss </a:t>
              </a:r>
              <a:r>
                <a:rPr lang="en-US" sz="1100" dirty="0" smtClean="0"/>
                <a:t>his progress</a:t>
              </a:r>
              <a:r>
                <a:rPr lang="en-US" sz="1100" dirty="0"/>
                <a:t>. In order </a:t>
              </a:r>
              <a:r>
                <a:rPr lang="en-US" sz="1100" dirty="0" smtClean="0"/>
                <a:t>to better </a:t>
              </a:r>
              <a:r>
                <a:rPr lang="en-US" sz="1100" dirty="0"/>
                <a:t>coordinate the client’s care, the social </a:t>
              </a:r>
              <a:r>
                <a:rPr lang="en-US" sz="1100" dirty="0" smtClean="0"/>
                <a:t>worker and </a:t>
              </a:r>
              <a:r>
                <a:rPr lang="en-US" sz="1100" dirty="0"/>
                <a:t>client agree to share this information with </a:t>
              </a:r>
              <a:r>
                <a:rPr lang="en-US" sz="1100" dirty="0" smtClean="0"/>
                <a:t>the client’s </a:t>
              </a:r>
              <a:r>
                <a:rPr lang="en-US" sz="1100" dirty="0"/>
                <a:t>primary care physician</a:t>
              </a:r>
              <a:r>
                <a:rPr lang="en-US" sz="1100" dirty="0" smtClean="0"/>
                <a:t>. </a:t>
              </a:r>
            </a:p>
            <a:p>
              <a:endParaRPr lang="en-US" sz="1100" dirty="0"/>
            </a:p>
            <a:p>
              <a:r>
                <a:rPr lang="en-US" sz="1100" dirty="0"/>
                <a:t>The social worker obtains client permission to </a:t>
              </a:r>
              <a:r>
                <a:rPr lang="en-US" sz="1100" dirty="0" smtClean="0"/>
                <a:t>share his </a:t>
              </a:r>
              <a:r>
                <a:rPr lang="en-US" sz="1100" dirty="0"/>
                <a:t>behavioral health information with his primary </a:t>
              </a:r>
              <a:r>
                <a:rPr lang="en-US" sz="1100" dirty="0" smtClean="0"/>
                <a:t>care physician</a:t>
              </a:r>
              <a:r>
                <a:rPr lang="en-US" sz="1100" dirty="0"/>
                <a:t>. The social worker sends the summary </a:t>
              </a:r>
              <a:r>
                <a:rPr lang="en-US" sz="1100" dirty="0" smtClean="0"/>
                <a:t>of care </a:t>
              </a:r>
              <a:r>
                <a:rPr lang="en-US" sz="1100" dirty="0"/>
                <a:t>document, which includes progress notes on </a:t>
              </a:r>
              <a:r>
                <a:rPr lang="en-US" sz="1100" dirty="0" smtClean="0"/>
                <a:t>the client’s </a:t>
              </a:r>
              <a:r>
                <a:rPr lang="en-US" sz="1100" dirty="0"/>
                <a:t>treatment plan, via the Mass </a:t>
              </a:r>
              <a:r>
                <a:rPr lang="en-US" sz="1100" dirty="0" err="1"/>
                <a:t>HIway</a:t>
              </a:r>
              <a:r>
                <a:rPr lang="en-US" sz="1100" dirty="0"/>
                <a:t>. She </a:t>
              </a:r>
              <a:r>
                <a:rPr lang="en-US" sz="1100" dirty="0" smtClean="0"/>
                <a:t>does this </a:t>
              </a:r>
              <a:r>
                <a:rPr lang="en-US" sz="1100" dirty="0"/>
                <a:t>by searching for the primary care physician in </a:t>
              </a:r>
              <a:r>
                <a:rPr lang="en-US" sz="1100" dirty="0" smtClean="0"/>
                <a:t>the Mass </a:t>
              </a:r>
              <a:r>
                <a:rPr lang="en-US" sz="1100" dirty="0" err="1"/>
                <a:t>HIway</a:t>
              </a:r>
              <a:r>
                <a:rPr lang="en-US" sz="1100" dirty="0"/>
                <a:t> Directory, which is accessible via </a:t>
              </a:r>
              <a:r>
                <a:rPr lang="en-US" sz="1100" dirty="0" smtClean="0"/>
                <a:t>the behavioral </a:t>
              </a:r>
              <a:r>
                <a:rPr lang="en-US" sz="1100" dirty="0"/>
                <a:t>health organization’s EHR, then </a:t>
              </a:r>
              <a:r>
                <a:rPr lang="en-US" sz="1100" dirty="0" smtClean="0"/>
                <a:t>sends documents </a:t>
              </a:r>
              <a:r>
                <a:rPr lang="en-US" sz="1100" dirty="0"/>
                <a:t>to the physician’s Mass </a:t>
              </a:r>
              <a:r>
                <a:rPr lang="en-US" sz="1100" dirty="0" err="1"/>
                <a:t>HIway</a:t>
              </a:r>
              <a:r>
                <a:rPr lang="en-US" sz="1100" dirty="0"/>
                <a:t> </a:t>
              </a:r>
              <a:r>
                <a:rPr lang="en-US" sz="1100" dirty="0" smtClean="0"/>
                <a:t>Direct Address.</a:t>
              </a:r>
            </a:p>
            <a:p>
              <a:endParaRPr lang="en-US" sz="1100" dirty="0"/>
            </a:p>
            <a:p>
              <a:r>
                <a:rPr lang="en-US" sz="1100" dirty="0"/>
                <a:t>The primary care physician receives the summary </a:t>
              </a:r>
              <a:r>
                <a:rPr lang="en-US" sz="1100" dirty="0" smtClean="0"/>
                <a:t>of care </a:t>
              </a:r>
              <a:r>
                <a:rPr lang="en-US" sz="1100" dirty="0"/>
                <a:t>document, which he reviews </a:t>
              </a:r>
              <a:r>
                <a:rPr lang="en-US" sz="1100" dirty="0" smtClean="0"/>
                <a:t>and incorporates into the </a:t>
              </a:r>
              <a:r>
                <a:rPr lang="en-US" sz="1100" dirty="0"/>
                <a:t>client’s overall treatment plan. </a:t>
              </a: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81450"/>
            <a:ext cx="3897630" cy="1427143"/>
            <a:chOff x="762000" y="4038600"/>
            <a:chExt cx="3897630" cy="142714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50080"/>
              <a:ext cx="3886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A - behavioral health provider at a </a:t>
              </a:r>
              <a:r>
                <a:rPr lang="en-US" sz="1100" dirty="0" smtClean="0"/>
                <a:t>behavioral health </a:t>
              </a:r>
              <a:r>
                <a:rPr lang="en-US" sz="1100" dirty="0"/>
                <a:t>organization, using an EHR with a Direct gateway to </a:t>
              </a:r>
              <a:r>
                <a:rPr lang="en-US" sz="1100" dirty="0" smtClean="0"/>
                <a:t>the Mass </a:t>
              </a:r>
              <a:r>
                <a:rPr lang="en-US" sz="1100" dirty="0" err="1" smtClean="0"/>
                <a:t>HIway</a:t>
              </a:r>
              <a:r>
                <a:rPr lang="en-US" sz="1100" dirty="0"/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B - primary care physician (PCP) at </a:t>
              </a:r>
              <a:r>
                <a:rPr lang="en-US" sz="1100" dirty="0" smtClean="0"/>
                <a:t>an ambulatory </a:t>
              </a:r>
              <a:r>
                <a:rPr lang="en-US" sz="1100" dirty="0"/>
                <a:t>practice, using a practice-based EHR with a </a:t>
              </a:r>
              <a:r>
                <a:rPr lang="en-US" sz="1100" dirty="0" smtClean="0"/>
                <a:t>Direct gateway </a:t>
              </a:r>
              <a:r>
                <a:rPr lang="en-US" sz="1100" dirty="0"/>
                <a:t>to 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651760"/>
            <a:ext cx="3897630" cy="1215546"/>
            <a:chOff x="762000" y="2971800"/>
            <a:chExt cx="3897630" cy="1215546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80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/>
                <a:t>To enhance the coordination of care between behavioral</a:t>
              </a:r>
            </a:p>
            <a:p>
              <a:pPr>
                <a:lnSpc>
                  <a:spcPct val="95000"/>
                </a:lnSpc>
              </a:pPr>
              <a:r>
                <a:rPr lang="en-US" sz="1100" dirty="0"/>
                <a:t>health and primary care providers, by sending behavioral</a:t>
              </a:r>
            </a:p>
            <a:p>
              <a:pPr>
                <a:lnSpc>
                  <a:spcPct val="95000"/>
                </a:lnSpc>
              </a:pPr>
              <a:r>
                <a:rPr lang="en-US" sz="1100" dirty="0"/>
                <a:t>health information to a primary care physician, so they can</a:t>
              </a:r>
            </a:p>
            <a:p>
              <a:pPr>
                <a:lnSpc>
                  <a:spcPct val="95000"/>
                </a:lnSpc>
              </a:pPr>
              <a:r>
                <a:rPr lang="en-US" sz="1100" dirty="0"/>
                <a:t>integrate this information into a client’s diagnosis and</a:t>
              </a:r>
            </a:p>
            <a:p>
              <a:pPr>
                <a:lnSpc>
                  <a:spcPct val="95000"/>
                </a:lnSpc>
              </a:pPr>
              <a:r>
                <a:rPr lang="en-US" sz="1100" dirty="0"/>
                <a:t>updated treatment plan</a:t>
              </a:r>
              <a:r>
                <a:rPr lang="en-US" sz="1100" dirty="0" smtClean="0"/>
                <a:t>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5482590"/>
            <a:ext cx="3897630" cy="610116"/>
            <a:chOff x="762000" y="5402580"/>
            <a:chExt cx="3897630" cy="61011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2803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Summary </a:t>
              </a:r>
              <a:r>
                <a:rPr lang="en-US" sz="1200" dirty="0"/>
                <a:t>of Care </a:t>
              </a:r>
              <a:r>
                <a:rPr lang="en-US" sz="1200" dirty="0" smtClean="0"/>
                <a:t>document (CCD).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05000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Behavioral Health Organization </a:t>
              </a:r>
              <a:r>
                <a:rPr lang="en-US" sz="1100" b="1" dirty="0"/>
                <a:t>A</a:t>
              </a:r>
              <a:r>
                <a:rPr lang="en-US" sz="1100" dirty="0"/>
                <a:t> and Ambulatory Practice </a:t>
              </a:r>
              <a:r>
                <a:rPr lang="en-US" sz="1100" b="1" dirty="0" smtClean="0"/>
                <a:t>B</a:t>
              </a:r>
              <a:r>
                <a:rPr lang="en-US" sz="1100" dirty="0" smtClean="0"/>
                <a:t>.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SUMMARY OF CARE DOCUMENT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FROM BEHAVIORAL HEALTH SPECIALIST TO PRIMARY CARE PHYSICIAN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SUMMARIES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367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139</cp:revision>
  <dcterms:created xsi:type="dcterms:W3CDTF">2015-12-02T16:31:52Z</dcterms:created>
  <dcterms:modified xsi:type="dcterms:W3CDTF">2020-09-15T12:07:15Z</dcterms:modified>
</cp:coreProperties>
</file>