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B"/>
    <a:srgbClr val="577ABC"/>
    <a:srgbClr val="ECEEEC"/>
    <a:srgbClr val="C6C6C6"/>
    <a:srgbClr val="012653"/>
    <a:srgbClr val="F8F8F8"/>
    <a:srgbClr val="F0F0F0"/>
    <a:srgbClr val="EBEBEB"/>
    <a:srgbClr val="FAFAF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2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masshiway.net/Resources/HIE_Spotlight_Stories/Tufts_Floating_Hospital" TargetMode="Externa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1000" y="1641403"/>
            <a:ext cx="8382000" cy="3951361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11" descr="use-case-arrow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3592407"/>
            <a:ext cx="3864864" cy="222504"/>
          </a:xfrm>
          <a:prstGeom prst="rect">
            <a:avLst/>
          </a:prstGeom>
        </p:spPr>
      </p:pic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685800" y="260604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60604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515100" y="3966798"/>
            <a:ext cx="17602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Floating Hospital at </a:t>
            </a:r>
            <a:br>
              <a:rPr lang="en-US" sz="1100" b="1" dirty="0" smtClean="0">
                <a:solidFill>
                  <a:srgbClr val="012653"/>
                </a:solidFill>
                <a:cs typeface="Arial"/>
              </a:rPr>
            </a:b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Tufts Medical Center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34968" y="4027022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Lowell General Hospital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Provide uninterrupted prenatal care when patients transition from a hospital to a specialized medical center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PRENATAL MEDICAL REPORT SENT </a:t>
            </a:r>
            <a:r>
              <a:rPr lang="en-US" b="1" dirty="0" smtClean="0">
                <a:solidFill>
                  <a:srgbClr val="F37E2D"/>
                </a:solidFill>
              </a:rPr>
              <a:t/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FROM </a:t>
            </a:r>
            <a:r>
              <a:rPr lang="en-US" b="1" dirty="0">
                <a:solidFill>
                  <a:srgbClr val="F37E2D"/>
                </a:solidFill>
              </a:rPr>
              <a:t>HOSPITAL TO SPECIALIZED MEDICAL CENTER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Folded Corner 22"/>
          <p:cNvSpPr/>
          <p:nvPr/>
        </p:nvSpPr>
        <p:spPr>
          <a:xfrm>
            <a:off x="4077368" y="3152934"/>
            <a:ext cx="892777" cy="1036636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dirty="0" smtClean="0">
                <a:solidFill>
                  <a:schemeClr val="tx1"/>
                </a:solidFill>
              </a:rPr>
              <a:t>Fetal Link Report sent via Direct Message over the Mass </a:t>
            </a:r>
            <a:r>
              <a:rPr lang="en-US" sz="1000" dirty="0" err="1" smtClean="0">
                <a:solidFill>
                  <a:schemeClr val="tx1"/>
                </a:solidFill>
              </a:rPr>
              <a:t>HIway</a:t>
            </a:r>
            <a:endParaRPr lang="en-US" sz="10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SUMMARIES OF CARE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58" y="2975999"/>
            <a:ext cx="1225402" cy="9449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78" y="2975999"/>
            <a:ext cx="1021080" cy="101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379023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66402"/>
            <a:ext cx="8382000" cy="4806819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113200" y="1734752"/>
            <a:ext cx="3447415" cy="4209075"/>
            <a:chOff x="762000" y="1879600"/>
            <a:chExt cx="2749988" cy="467276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281333"/>
              <a:ext cx="2734113" cy="4271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Tufts </a:t>
              </a:r>
              <a:r>
                <a:rPr lang="en-US" sz="1000" dirty="0" smtClean="0"/>
                <a:t>Medical Center </a:t>
              </a:r>
              <a:r>
                <a:rPr lang="en-US" sz="1000" dirty="0"/>
                <a:t>needs to be able to communicate directly and securely with each of their affiliate hospitals during transitions of care. </a:t>
              </a:r>
              <a:r>
                <a:rPr lang="en-US" sz="1000" dirty="0" smtClean="0"/>
                <a:t>To </a:t>
              </a:r>
              <a:r>
                <a:rPr lang="en-US" sz="1000" dirty="0"/>
                <a:t>improve </a:t>
              </a:r>
              <a:r>
                <a:rPr lang="en-US" sz="1000" dirty="0" smtClean="0"/>
                <a:t>the process, </a:t>
              </a:r>
              <a:r>
                <a:rPr lang="en-US" sz="1000" dirty="0"/>
                <a:t>Floating Hospital </a:t>
              </a:r>
              <a:r>
                <a:rPr lang="en-US" sz="1000" dirty="0" smtClean="0"/>
                <a:t>at Tufts Medical Center implemented </a:t>
              </a:r>
              <a:r>
                <a:rPr lang="en-US" sz="1000" dirty="0"/>
                <a:t>a new workflow incorporating </a:t>
              </a:r>
              <a:r>
                <a:rPr lang="en-US" sz="1000" dirty="0" smtClean="0"/>
                <a:t>HIE </a:t>
              </a:r>
              <a:r>
                <a:rPr lang="en-US" sz="1000" dirty="0"/>
                <a:t>to improve the continuity of excellent patient care without interruption. This new workflow was piloted with Lowell General Hospital’s Maternal Fetal Medicine Department</a:t>
              </a:r>
              <a:r>
                <a:rPr lang="en-US" sz="1000" dirty="0" smtClean="0"/>
                <a:t>.</a:t>
              </a:r>
            </a:p>
            <a:p>
              <a:endParaRPr lang="en-US" sz="1000" dirty="0"/>
            </a:p>
            <a:p>
              <a:r>
                <a:rPr lang="en-US" sz="1000" dirty="0"/>
                <a:t>At Lowell General Hospital, prenatal providers monitor how a baby’s heart rate reacts to each uterine contraction during labor and delivery. This results in a Fetal Link </a:t>
              </a:r>
              <a:r>
                <a:rPr lang="en-US" sz="1000" dirty="0" smtClean="0"/>
                <a:t>Report.</a:t>
              </a:r>
              <a:r>
                <a:rPr lang="en-US" sz="1000" dirty="0"/>
                <a:t> </a:t>
              </a:r>
              <a:r>
                <a:rPr lang="en-US" sz="1000" dirty="0" smtClean="0"/>
                <a:t>With </a:t>
              </a:r>
              <a:r>
                <a:rPr lang="en-US" sz="1000" dirty="0"/>
                <a:t>the new HIE-based workflow, the prenatal providers at Lowell General </a:t>
              </a:r>
              <a:r>
                <a:rPr lang="en-US" sz="1000" dirty="0" smtClean="0"/>
                <a:t>Hospital can </a:t>
              </a:r>
              <a:r>
                <a:rPr lang="en-US" sz="1000" dirty="0"/>
                <a:t>send a Direct Message with a PDF of a Fetal Link Report </a:t>
              </a:r>
              <a:r>
                <a:rPr lang="en-US" sz="1000" dirty="0" smtClean="0"/>
                <a:t>directly to </a:t>
              </a:r>
              <a:r>
                <a:rPr lang="en-US" sz="1000" dirty="0"/>
                <a:t>Tufts Medical Center via the Mass </a:t>
              </a:r>
              <a:r>
                <a:rPr lang="en-US" sz="1000" dirty="0" err="1"/>
                <a:t>HIway</a:t>
              </a:r>
              <a:r>
                <a:rPr lang="en-US" sz="1000" dirty="0"/>
                <a:t>. </a:t>
              </a:r>
              <a:r>
                <a:rPr lang="en-US" sz="1000" dirty="0" smtClean="0"/>
                <a:t>A </a:t>
              </a:r>
              <a:r>
                <a:rPr lang="en-US" sz="1000" dirty="0"/>
                <a:t>care provider at Floating </a:t>
              </a:r>
              <a:r>
                <a:rPr lang="en-US" sz="1000" dirty="0" smtClean="0"/>
                <a:t>Hospital will then review </a:t>
              </a:r>
              <a:r>
                <a:rPr lang="en-US" sz="1000" dirty="0"/>
                <a:t>the report and </a:t>
              </a:r>
              <a:r>
                <a:rPr lang="en-US" sz="1000" dirty="0" smtClean="0"/>
                <a:t>follow up </a:t>
              </a:r>
              <a:r>
                <a:rPr lang="en-US" sz="1000" dirty="0"/>
                <a:t>with the care providers at Lowell General </a:t>
              </a:r>
              <a:r>
                <a:rPr lang="en-US" sz="1000" dirty="0" smtClean="0"/>
                <a:t>Hospital, sending back return documents as needed via the 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.</a:t>
              </a:r>
            </a:p>
            <a:p>
              <a:endParaRPr lang="en-US" sz="1000" dirty="0"/>
            </a:p>
            <a:p>
              <a:r>
                <a:rPr lang="en-US" sz="1000" dirty="0"/>
                <a:t>The bidirectional communication over the Mass </a:t>
              </a:r>
              <a:r>
                <a:rPr lang="en-US" sz="1000" dirty="0" err="1"/>
                <a:t>HIway</a:t>
              </a:r>
              <a:r>
                <a:rPr lang="en-US" sz="1000" dirty="0"/>
                <a:t> has significantly improved the speed and clarity of </a:t>
              </a:r>
              <a:r>
                <a:rPr lang="en-US" sz="1000" dirty="0" smtClean="0"/>
                <a:t>information </a:t>
              </a:r>
              <a:r>
                <a:rPr lang="en-US" sz="1000" dirty="0"/>
                <a:t>exchange between Tufts </a:t>
              </a:r>
              <a:r>
                <a:rPr lang="en-US" sz="1000" dirty="0" smtClean="0"/>
                <a:t>Medical Center </a:t>
              </a:r>
              <a:r>
                <a:rPr lang="en-US" sz="1000" dirty="0"/>
                <a:t>and Lowell </a:t>
              </a:r>
              <a:r>
                <a:rPr lang="en-US" sz="1000" dirty="0" smtClean="0"/>
                <a:t>General Hospital</a:t>
              </a:r>
              <a:r>
                <a:rPr lang="en-US" sz="1000" dirty="0"/>
                <a:t>, enhancing the continuity of care </a:t>
              </a:r>
              <a:r>
                <a:rPr lang="en-US" sz="1000" dirty="0" smtClean="0"/>
                <a:t>for </a:t>
              </a:r>
              <a:r>
                <a:rPr lang="en-US" sz="1000" dirty="0"/>
                <a:t>their </a:t>
              </a:r>
              <a:r>
                <a:rPr lang="en-US" sz="1000" dirty="0" smtClean="0"/>
                <a:t>patients </a:t>
              </a:r>
              <a:r>
                <a:rPr lang="en-US" sz="1000" dirty="0"/>
                <a:t>during </a:t>
              </a:r>
              <a:r>
                <a:rPr lang="en-US" sz="1000" dirty="0" smtClean="0"/>
                <a:t>labor </a:t>
              </a:r>
              <a:r>
                <a:rPr lang="en-US" sz="1000" dirty="0"/>
                <a:t>and delivery </a:t>
              </a:r>
              <a:r>
                <a:rPr lang="en-US" sz="1000" dirty="0" smtClean="0"/>
                <a:t>emergencies.</a:t>
              </a:r>
              <a:endParaRPr lang="en-US" sz="10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14053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10493"/>
            <a:ext cx="3897630" cy="750034"/>
            <a:chOff x="762000" y="4038600"/>
            <a:chExt cx="3897630" cy="75003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5008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Floating </a:t>
              </a:r>
              <a:r>
                <a:rPr lang="en-US" sz="1100" dirty="0"/>
                <a:t>Hospital at Tufts Medical </a:t>
              </a:r>
              <a:r>
                <a:rPr lang="en-US" sz="1100" dirty="0" smtClean="0"/>
                <a:t>Center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Lowell General Hospital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775113"/>
            <a:ext cx="3897630" cy="893920"/>
            <a:chOff x="762000" y="2971800"/>
            <a:chExt cx="3897630" cy="89392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48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To allow patients of Lowell General Hospital to continue to receive uninterrupted care as they transition to Tufts MC Floating Hospital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4958962"/>
            <a:ext cx="3897630" cy="610116"/>
            <a:chOff x="762000" y="5402580"/>
            <a:chExt cx="3897630" cy="61011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2803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Fetal Link Report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14053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Floating Hospital at Tufts Medical Center</a:t>
              </a:r>
              <a:endParaRPr lang="en-US" b="1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PRENATAL MEDICAL REPORT SENT </a:t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FROM HOSPITAL TO SPECIALIZED MEDICAL CENTER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SUMMARIES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CARE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Oval 28">
            <a:hlinkClick r:id="rId5"/>
          </p:cNvPr>
          <p:cNvSpPr/>
          <p:nvPr/>
        </p:nvSpPr>
        <p:spPr bwMode="auto">
          <a:xfrm>
            <a:off x="8099938" y="5746650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hlinkClick r:id="rId5"/>
          </p:cNvPr>
          <p:cNvSpPr txBox="1"/>
          <p:nvPr/>
        </p:nvSpPr>
        <p:spPr>
          <a:xfrm>
            <a:off x="8099938" y="5940876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322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158</cp:revision>
  <dcterms:created xsi:type="dcterms:W3CDTF">2015-12-02T16:31:52Z</dcterms:created>
  <dcterms:modified xsi:type="dcterms:W3CDTF">2021-03-24T13:06:21Z</dcterms:modified>
</cp:coreProperties>
</file>