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79" r:id="rId2"/>
    <p:sldId id="276"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48">
          <p15:clr>
            <a:srgbClr val="A4A3A4"/>
          </p15:clr>
        </p15:guide>
        <p15:guide id="2" pos="1652">
          <p15:clr>
            <a:srgbClr val="A4A3A4"/>
          </p15:clr>
        </p15:guide>
        <p15:guide id="3" orient="horz" pos="3913">
          <p15:clr>
            <a:srgbClr val="A4A3A4"/>
          </p15:clr>
        </p15:guide>
        <p15:guide id="4" orient="horz" pos="3510">
          <p15:clr>
            <a:srgbClr val="A4A3A4"/>
          </p15:clr>
        </p15:guide>
        <p15:guide id="5" orient="horz" pos="2473">
          <p15:clr>
            <a:srgbClr val="A4A3A4"/>
          </p15:clr>
        </p15:guide>
        <p15:guide id="6" orient="horz" pos="2153">
          <p15:clr>
            <a:srgbClr val="A4A3A4"/>
          </p15:clr>
        </p15:guide>
        <p15:guide id="7" orient="horz" pos="969">
          <p15:clr>
            <a:srgbClr val="A4A3A4"/>
          </p15:clr>
        </p15:guide>
        <p15:guide id="8" orient="horz" pos="707">
          <p15:clr>
            <a:srgbClr val="A4A3A4"/>
          </p15:clr>
        </p15:guide>
        <p15:guide id="9" orient="horz" pos="1756">
          <p15:clr>
            <a:srgbClr val="A4A3A4"/>
          </p15:clr>
        </p15:guide>
        <p15:guide id="10" orient="horz" pos="1609">
          <p15:clr>
            <a:srgbClr val="A4A3A4"/>
          </p15:clr>
        </p15:guide>
        <p15:guide id="11" orient="horz" pos="3369">
          <p15:clr>
            <a:srgbClr val="A4A3A4"/>
          </p15:clr>
        </p15:guide>
        <p15:guide id="12" pos="3955">
          <p15:clr>
            <a:srgbClr val="A4A3A4"/>
          </p15:clr>
        </p15:guide>
        <p15:guide id="13" pos="2881">
          <p15:clr>
            <a:srgbClr val="A4A3A4"/>
          </p15:clr>
        </p15:guide>
        <p15:guide id="14" pos="3597">
          <p15:clr>
            <a:srgbClr val="A4A3A4"/>
          </p15:clr>
        </p15:guide>
        <p15:guide id="15" pos="5408">
          <p15:clr>
            <a:srgbClr val="A4A3A4"/>
          </p15:clr>
        </p15:guide>
        <p15:guide id="16" pos="436">
          <p15:clr>
            <a:srgbClr val="A4A3A4"/>
          </p15:clr>
        </p15:guide>
        <p15:guide id="17" pos="1876">
          <p15:clr>
            <a:srgbClr val="A4A3A4"/>
          </p15:clr>
        </p15:guide>
        <p15:guide id="18" pos="21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7ABC"/>
    <a:srgbClr val="ECEEEC"/>
    <a:srgbClr val="C6C6C6"/>
    <a:srgbClr val="012653"/>
    <a:srgbClr val="F8F8F8"/>
    <a:srgbClr val="F0F0F0"/>
    <a:srgbClr val="EBEBEB"/>
    <a:srgbClr val="FAFAFA"/>
    <a:srgbClr val="E6E6E6"/>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94" y="102"/>
      </p:cViewPr>
      <p:guideLst>
        <p:guide orient="horz" pos="2148"/>
        <p:guide pos="1652"/>
        <p:guide orient="horz" pos="3913"/>
        <p:guide orient="horz" pos="3510"/>
        <p:guide orient="horz" pos="2473"/>
        <p:guide orient="horz" pos="2153"/>
        <p:guide orient="horz" pos="969"/>
        <p:guide orient="horz" pos="707"/>
        <p:guide orient="horz" pos="1756"/>
        <p:guide orient="horz" pos="1609"/>
        <p:guide orient="horz" pos="3369"/>
        <p:guide pos="3955"/>
        <p:guide pos="2881"/>
        <p:guide pos="3597"/>
        <p:guide pos="5408"/>
        <p:guide pos="436"/>
        <p:guide pos="1876"/>
        <p:guide pos="2151"/>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BE2EBC-AEFF-1147-80FC-EBB4256C6EC0}" type="datetimeFigureOut">
              <a:rPr lang="en-US" smtClean="0"/>
              <a:t>3/24/2021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506B95-1B73-9443-90A7-5CD59A19E7F0}" type="slidenum">
              <a:rPr lang="en-US" smtClean="0"/>
              <a:t>‹#›</a:t>
            </a:fld>
            <a:endParaRPr lang="en-US"/>
          </a:p>
        </p:txBody>
      </p:sp>
    </p:spTree>
    <p:extLst>
      <p:ext uri="{BB962C8B-B14F-4D97-AF65-F5344CB8AC3E}">
        <p14:creationId xmlns:p14="http://schemas.microsoft.com/office/powerpoint/2010/main" val="42741157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851" y="2423161"/>
            <a:ext cx="7819949" cy="822959"/>
          </a:xfrm>
          <a:prstGeom prst="rect">
            <a:avLst/>
          </a:prstGeom>
        </p:spPr>
        <p:txBody>
          <a:bodyPr lIns="91415" tIns="45707" rIns="91415" bIns="45707"/>
          <a:lstStyle>
            <a:lvl1pPr algn="r">
              <a:defRPr sz="3200" b="0" i="0">
                <a:solidFill>
                  <a:schemeClr val="bg1"/>
                </a:solidFill>
                <a:latin typeface="Arial"/>
                <a:cs typeface="Arial"/>
              </a:defRPr>
            </a:lvl1pPr>
          </a:lstStyle>
          <a:p>
            <a:r>
              <a:rPr lang="en-US" smtClean="0"/>
              <a:t>Click to edit Master title style</a:t>
            </a:r>
            <a:endParaRPr lang="en-US" dirty="0"/>
          </a:p>
        </p:txBody>
      </p:sp>
    </p:spTree>
    <p:extLst>
      <p:ext uri="{BB962C8B-B14F-4D97-AF65-F5344CB8AC3E}">
        <p14:creationId xmlns:p14="http://schemas.microsoft.com/office/powerpoint/2010/main" val="3344575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909325"/>
            <a:ext cx="3008314" cy="1162050"/>
          </a:xfrm>
          <a:prstGeom prst="rect">
            <a:avLst/>
          </a:prstGeom>
        </p:spPr>
        <p:txBody>
          <a:bodyPr lIns="91415" tIns="45707" rIns="91415" bIns="45707" anchor="b"/>
          <a:lstStyle>
            <a:lvl1pPr algn="l">
              <a:defRPr sz="19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1" y="909323"/>
            <a:ext cx="5111750" cy="52879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700">
                <a:solidFill>
                  <a:schemeClr val="tx1"/>
                </a:solidFill>
              </a:defRPr>
            </a:lvl2pPr>
            <a:lvl3pPr>
              <a:buClr>
                <a:srgbClr val="F5812A"/>
              </a:buClr>
              <a:defRPr sz="1700">
                <a:solidFill>
                  <a:schemeClr val="tx1"/>
                </a:solidFill>
              </a:defRPr>
            </a:lvl3pPr>
            <a:lvl4pPr>
              <a:buClr>
                <a:srgbClr val="F5812A"/>
              </a:buClr>
              <a:defRPr sz="1700">
                <a:solidFill>
                  <a:schemeClr val="tx1"/>
                </a:solidFill>
              </a:defRPr>
            </a:lvl4pPr>
            <a:lvl5pPr>
              <a:buClr>
                <a:srgbClr val="F5812A"/>
              </a:buClr>
              <a:defRPr sz="1700">
                <a:solidFill>
                  <a:schemeClr val="tx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28523"/>
            <a:ext cx="3008314" cy="4068763"/>
          </a:xfrm>
          <a:prstGeom prst="rect">
            <a:avLst/>
          </a:prstGeom>
        </p:spPr>
        <p:txBody>
          <a:bodyPr lIns="91415" tIns="45707" rIns="91415" bIns="45707"/>
          <a:lstStyle>
            <a:lvl1pPr marL="0" indent="0">
              <a:buNone/>
              <a:defRPr sz="1400">
                <a:solidFill>
                  <a:schemeClr val="tx1">
                    <a:lumMod val="60000"/>
                    <a:lumOff val="40000"/>
                  </a:schemeClr>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292259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9" y="4800600"/>
            <a:ext cx="5486400" cy="566738"/>
          </a:xfrm>
          <a:prstGeom prst="rect">
            <a:avLst/>
          </a:prstGeom>
        </p:spPr>
        <p:txBody>
          <a:bodyPr lIns="91415" tIns="45707" rIns="91415" bIns="45707"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9" y="1066800"/>
            <a:ext cx="5486400" cy="3660775"/>
          </a:xfrm>
          <a:prstGeom prst="rect">
            <a:avLst/>
          </a:prstGeom>
        </p:spPr>
        <p:txBody>
          <a:bodyPr lIns="91415" tIns="45707" rIns="91415" bIns="45707"/>
          <a:lstStyle>
            <a:lvl1pPr marL="0" indent="0">
              <a:buNone/>
              <a:defRPr sz="3200"/>
            </a:lvl1pPr>
            <a:lvl2pPr marL="457072" indent="0">
              <a:buNone/>
              <a:defRPr sz="2800"/>
            </a:lvl2pPr>
            <a:lvl3pPr marL="914144" indent="0">
              <a:buNone/>
              <a:defRPr sz="2400"/>
            </a:lvl3pPr>
            <a:lvl4pPr marL="1371216" indent="0">
              <a:buNone/>
              <a:defRPr sz="2000"/>
            </a:lvl4pPr>
            <a:lvl5pPr marL="1828288" indent="0">
              <a:buNone/>
              <a:defRPr sz="2000"/>
            </a:lvl5pPr>
            <a:lvl6pPr marL="2285360" indent="0">
              <a:buNone/>
              <a:defRPr sz="2000"/>
            </a:lvl6pPr>
            <a:lvl7pPr marL="2742432" indent="0">
              <a:buNone/>
              <a:defRPr sz="2000"/>
            </a:lvl7pPr>
            <a:lvl8pPr marL="3199504" indent="0">
              <a:buNone/>
              <a:defRPr sz="2000"/>
            </a:lvl8pPr>
            <a:lvl9pPr marL="3656576" indent="0">
              <a:buNone/>
              <a:defRPr sz="2000"/>
            </a:lvl9pPr>
          </a:lstStyle>
          <a:p>
            <a:pPr lvl="0"/>
            <a:r>
              <a:rPr lang="en-US" noProof="0" smtClean="0"/>
              <a:t>Drag picture to placeholder or click icon to add</a:t>
            </a:r>
            <a:endParaRPr lang="en-US" noProof="0" dirty="0" smtClean="0"/>
          </a:p>
        </p:txBody>
      </p:sp>
      <p:sp>
        <p:nvSpPr>
          <p:cNvPr id="4" name="Text Placeholder 3"/>
          <p:cNvSpPr>
            <a:spLocks noGrp="1"/>
          </p:cNvSpPr>
          <p:nvPr>
            <p:ph type="body" sz="half" idx="2"/>
          </p:nvPr>
        </p:nvSpPr>
        <p:spPr>
          <a:xfrm>
            <a:off x="1792289" y="5367338"/>
            <a:ext cx="5486400" cy="804862"/>
          </a:xfrm>
          <a:prstGeom prst="rect">
            <a:avLst/>
          </a:prstGeom>
        </p:spPr>
        <p:txBody>
          <a:bodyPr lIns="91415" tIns="45707" rIns="91415" bIns="45707"/>
          <a:lstStyle>
            <a:lvl1pPr marL="0" indent="0">
              <a:buNone/>
              <a:defRPr sz="1400">
                <a:solidFill>
                  <a:schemeClr val="tx1"/>
                </a:solidFill>
              </a:defRPr>
            </a:lvl1pPr>
            <a:lvl2pPr marL="457072" indent="0">
              <a:buNone/>
              <a:defRPr sz="1200"/>
            </a:lvl2pPr>
            <a:lvl3pPr marL="914144" indent="0">
              <a:buNone/>
              <a:defRPr sz="1000"/>
            </a:lvl3pPr>
            <a:lvl4pPr marL="1371216" indent="0">
              <a:buNone/>
              <a:defRPr sz="800"/>
            </a:lvl4pPr>
            <a:lvl5pPr marL="1828288" indent="0">
              <a:buNone/>
              <a:defRPr sz="800"/>
            </a:lvl5pPr>
            <a:lvl6pPr marL="2285360" indent="0">
              <a:buNone/>
              <a:defRPr sz="800"/>
            </a:lvl6pPr>
            <a:lvl7pPr marL="2742432" indent="0">
              <a:buNone/>
              <a:defRPr sz="800"/>
            </a:lvl7pPr>
            <a:lvl8pPr marL="3199504" indent="0">
              <a:buNone/>
              <a:defRPr sz="800"/>
            </a:lvl8pPr>
            <a:lvl9pPr marL="3656576" indent="0">
              <a:buNone/>
              <a:defRPr sz="800"/>
            </a:lvl9pPr>
          </a:lstStyle>
          <a:p>
            <a:pPr lvl="0"/>
            <a:r>
              <a:rPr lang="en-US" smtClean="0"/>
              <a:t>Click to edit Master text styles</a:t>
            </a:r>
          </a:p>
        </p:txBody>
      </p:sp>
    </p:spTree>
    <p:extLst>
      <p:ext uri="{BB962C8B-B14F-4D97-AF65-F5344CB8AC3E}">
        <p14:creationId xmlns:p14="http://schemas.microsoft.com/office/powerpoint/2010/main" val="676491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1" y="914400"/>
            <a:ext cx="8229601" cy="1143000"/>
          </a:xfrm>
          <a:prstGeom prst="rect">
            <a:avLst/>
          </a:prstGeom>
        </p:spPr>
        <p:txBody>
          <a:bodyPr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1" y="2133600"/>
            <a:ext cx="8229601" cy="39925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20292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0"/>
            <a:ext cx="2057400" cy="5211763"/>
          </a:xfrm>
          <a:prstGeom prst="rect">
            <a:avLst/>
          </a:prstGeom>
        </p:spPr>
        <p:txBody>
          <a:bodyPr vert="eaVert" lIns="91415" tIns="45707" rIns="91415" bIns="45707"/>
          <a:lstStyle>
            <a:lvl1pPr>
              <a:defRPr sz="3800">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914400"/>
            <a:ext cx="6019800" cy="5211763"/>
          </a:xfrm>
          <a:prstGeom prst="rect">
            <a:avLst/>
          </a:prstGeom>
        </p:spPr>
        <p:txBody>
          <a:bodyPr vert="eaVert" lIns="91415" tIns="45707" rIns="91415" bIns="45707"/>
          <a:lstStyle>
            <a:lvl1pPr>
              <a:buClr>
                <a:srgbClr val="F5812A"/>
              </a:buClr>
              <a:defRPr sz="2400">
                <a:solidFill>
                  <a:schemeClr val="tx1"/>
                </a:solidFill>
              </a:defRPr>
            </a:lvl1pPr>
            <a:lvl2pPr>
              <a:buClr>
                <a:srgbClr val="F5812A"/>
              </a:buClr>
              <a:defRPr sz="2200">
                <a:solidFill>
                  <a:schemeClr val="tx1"/>
                </a:solidFill>
              </a:defRPr>
            </a:lvl2pPr>
            <a:lvl3pPr>
              <a:buClr>
                <a:srgbClr val="F5812A"/>
              </a:buClr>
              <a:defRPr sz="20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515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solidFill>
                <a:srgbClr val="404040"/>
              </a:solidFill>
            </a:endParaRPr>
          </a:p>
        </p:txBody>
      </p:sp>
      <p:sp>
        <p:nvSpPr>
          <p:cNvPr id="5" name="Rectangle 5"/>
          <p:cNvSpPr>
            <a:spLocks noGrp="1" noChangeArrowheads="1"/>
          </p:cNvSpPr>
          <p:nvPr>
            <p:ph type="ftr" sz="quarter" idx="11"/>
          </p:nvPr>
        </p:nvSpPr>
        <p:spPr>
          <a:xfrm>
            <a:off x="635000" y="6383020"/>
            <a:ext cx="5105400" cy="381000"/>
          </a:xfrm>
          <a:prstGeom prst="rect">
            <a:avLst/>
          </a:prstGeom>
          <a:ln/>
        </p:spPr>
        <p:txBody>
          <a:bodyPr/>
          <a:lstStyle>
            <a:lvl1pPr>
              <a:defRPr/>
            </a:lvl1pPr>
          </a:lstStyle>
          <a:p>
            <a:pPr>
              <a:defRPr/>
            </a:pPr>
            <a:endParaRPr lang="en-US"/>
          </a:p>
        </p:txBody>
      </p:sp>
    </p:spTree>
    <p:extLst>
      <p:ext uri="{BB962C8B-B14F-4D97-AF65-F5344CB8AC3E}">
        <p14:creationId xmlns:p14="http://schemas.microsoft.com/office/powerpoint/2010/main" val="3535314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1" y="1166019"/>
            <a:ext cx="8229601" cy="4525963"/>
          </a:xfrm>
          <a:prstGeom prst="rect">
            <a:avLst/>
          </a:prstGeom>
        </p:spPr>
        <p:txBody>
          <a:bodyPr lIns="91415" tIns="45707" rIns="91415" bIns="45707"/>
          <a:lstStyle>
            <a:lvl1pPr>
              <a:spcBef>
                <a:spcPts val="1200"/>
              </a:spcBef>
              <a:buClr>
                <a:srgbClr val="F5812A"/>
              </a:buClr>
              <a:buFont typeface="Wingdings" charset="2"/>
              <a:buChar char="§"/>
              <a:defRPr sz="2400">
                <a:solidFill>
                  <a:schemeClr val="tx1"/>
                </a:solidFill>
              </a:defRPr>
            </a:lvl1pPr>
            <a:lvl2pPr>
              <a:spcBef>
                <a:spcPts val="600"/>
              </a:spcBef>
              <a:buClr>
                <a:srgbClr val="F5812A"/>
              </a:buClr>
              <a:defRPr sz="2200">
                <a:solidFill>
                  <a:schemeClr val="tx1"/>
                </a:solidFill>
              </a:defRPr>
            </a:lvl2pPr>
            <a:lvl3pPr>
              <a:spcBef>
                <a:spcPts val="600"/>
              </a:spcBef>
              <a:buClr>
                <a:srgbClr val="F5812A"/>
              </a:buClr>
              <a:defRPr sz="2000">
                <a:solidFill>
                  <a:schemeClr val="tx1"/>
                </a:solidFill>
              </a:defRPr>
            </a:lvl3pPr>
            <a:lvl4pPr>
              <a:spcBef>
                <a:spcPts val="600"/>
              </a:spcBef>
              <a:buClr>
                <a:srgbClr val="F5812A"/>
              </a:buClr>
              <a:defRPr sz="1800">
                <a:solidFill>
                  <a:schemeClr val="tx1"/>
                </a:solidFill>
              </a:defRPr>
            </a:lvl4pPr>
            <a:lvl5pPr>
              <a:spcBef>
                <a:spcPts val="600"/>
              </a:spcBef>
              <a:buClr>
                <a:srgbClr val="F5812A"/>
              </a:buCl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80657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165102"/>
            <a:ext cx="8229601" cy="635000"/>
          </a:xfrm>
          <a:prstGeom prst="rect">
            <a:avLst/>
          </a:prstGeom>
        </p:spPr>
        <p:txBody>
          <a:bodyPr lIns="91415" tIns="45707" rIns="91415" bIns="45707"/>
          <a:lstStyle>
            <a:lvl1pPr algn="l">
              <a:defRPr sz="24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318419"/>
            <a:ext cx="4038600" cy="4068763"/>
          </a:xfrm>
          <a:prstGeom prst="rect">
            <a:avLst/>
          </a:prstGeom>
        </p:spPr>
        <p:txBody>
          <a:bodyPr lIns="91415" tIns="45707" rIns="91415" bIns="45707"/>
          <a:lstStyle>
            <a:lvl1pPr>
              <a:buClr>
                <a:srgbClr val="F5812A"/>
              </a:buClr>
              <a:defRPr sz="2200">
                <a:solidFill>
                  <a:schemeClr val="tx1"/>
                </a:solidFill>
              </a:defRPr>
            </a:lvl1pPr>
            <a:lvl2pPr>
              <a:buClr>
                <a:srgbClr val="F5812A"/>
              </a:buClr>
              <a:defRPr sz="2000">
                <a:solidFill>
                  <a:schemeClr val="tx1"/>
                </a:solidFill>
              </a:defRPr>
            </a:lvl2pPr>
            <a:lvl3pPr>
              <a:buClr>
                <a:srgbClr val="F5812A"/>
              </a:buClr>
              <a:defRPr sz="1800">
                <a:solidFill>
                  <a:schemeClr val="tx1"/>
                </a:solidFill>
              </a:defRPr>
            </a:lvl3pPr>
            <a:lvl4pPr>
              <a:buClr>
                <a:srgbClr val="F5812A"/>
              </a:buClr>
              <a:defRPr sz="1800">
                <a:solidFill>
                  <a:schemeClr val="tx1"/>
                </a:solidFill>
              </a:defRPr>
            </a:lvl4pPr>
            <a:lvl5pPr>
              <a:buClr>
                <a:srgbClr val="F5812A"/>
              </a:buClr>
              <a:defRPr sz="18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744835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1" y="152400"/>
            <a:ext cx="8229601" cy="647700"/>
          </a:xfrm>
          <a:prstGeom prst="rect">
            <a:avLst/>
          </a:prstGeom>
        </p:spPr>
        <p:txBody>
          <a:bodyPr lIns="91415" tIns="45707" rIns="91415" bIns="45707"/>
          <a:lstStyle>
            <a:lvl1pPr algn="l">
              <a:defRPr sz="240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425577"/>
            <a:ext cx="4040188"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46300"/>
            <a:ext cx="4040188"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425577"/>
            <a:ext cx="4041774" cy="639762"/>
          </a:xfrm>
          <a:prstGeom prst="rect">
            <a:avLst/>
          </a:prstGeom>
        </p:spPr>
        <p:txBody>
          <a:bodyPr lIns="91415" tIns="45707" rIns="91415" bIns="45707" anchor="b"/>
          <a:lstStyle>
            <a:lvl1pPr marL="0" indent="0">
              <a:buNone/>
              <a:defRPr sz="2200" b="1">
                <a:solidFill>
                  <a:schemeClr val="tx1"/>
                </a:solidFill>
              </a:defRPr>
            </a:lvl1pPr>
            <a:lvl2pPr marL="457072" indent="0">
              <a:buNone/>
              <a:defRPr sz="2000" b="1"/>
            </a:lvl2pPr>
            <a:lvl3pPr marL="914144" indent="0">
              <a:buNone/>
              <a:defRPr sz="1800" b="1"/>
            </a:lvl3pPr>
            <a:lvl4pPr marL="1371216" indent="0">
              <a:buNone/>
              <a:defRPr sz="1600" b="1"/>
            </a:lvl4pPr>
            <a:lvl5pPr marL="1828288" indent="0">
              <a:buNone/>
              <a:defRPr sz="1600" b="1"/>
            </a:lvl5pPr>
            <a:lvl6pPr marL="2285360" indent="0">
              <a:buNone/>
              <a:defRPr sz="1600" b="1"/>
            </a:lvl6pPr>
            <a:lvl7pPr marL="2742432" indent="0">
              <a:buNone/>
              <a:defRPr sz="1600" b="1"/>
            </a:lvl7pPr>
            <a:lvl8pPr marL="3199504" indent="0">
              <a:buNone/>
              <a:defRPr sz="1600" b="1"/>
            </a:lvl8pPr>
            <a:lvl9pPr marL="3656576"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46300"/>
            <a:ext cx="4041774" cy="3078163"/>
          </a:xfrm>
          <a:prstGeom prst="rect">
            <a:avLst/>
          </a:prstGeom>
        </p:spPr>
        <p:txBody>
          <a:bodyPr lIns="91415" tIns="45707" rIns="91415" bIns="45707"/>
          <a:lstStyle>
            <a:lvl1pPr>
              <a:buClr>
                <a:srgbClr val="F5812A"/>
              </a:buClr>
              <a:defRPr sz="1900">
                <a:solidFill>
                  <a:schemeClr val="tx1"/>
                </a:solidFill>
              </a:defRPr>
            </a:lvl1pPr>
            <a:lvl2pPr>
              <a:buClr>
                <a:srgbClr val="F5812A"/>
              </a:buClr>
              <a:defRPr sz="1900">
                <a:solidFill>
                  <a:schemeClr val="tx1"/>
                </a:solidFill>
              </a:defRPr>
            </a:lvl2pPr>
            <a:lvl3pPr>
              <a:buClr>
                <a:srgbClr val="F5812A"/>
              </a:buClr>
              <a:defRPr sz="1800">
                <a:solidFill>
                  <a:schemeClr val="tx1"/>
                </a:solidFill>
              </a:defRPr>
            </a:lvl3pPr>
            <a:lvl4pPr>
              <a:buClr>
                <a:srgbClr val="F5812A"/>
              </a:buClr>
              <a:defRPr sz="1600">
                <a:solidFill>
                  <a:schemeClr val="tx1"/>
                </a:solidFill>
              </a:defRPr>
            </a:lvl4pPr>
            <a:lvl5pPr>
              <a:buClr>
                <a:srgbClr val="F5812A"/>
              </a:buCl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824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2"/>
            <a:ext cx="7772400" cy="1362076"/>
          </a:xfrm>
          <a:prstGeom prst="rect">
            <a:avLst/>
          </a:prstGeom>
        </p:spPr>
        <p:txBody>
          <a:bodyPr lIns="91415" tIns="45707" rIns="91415" bIns="45707" anchor="t"/>
          <a:lstStyle>
            <a:lvl1pPr algn="l">
              <a:defRPr sz="3200" b="0"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4" y="2906713"/>
            <a:ext cx="7772400" cy="1500187"/>
          </a:xfrm>
          <a:prstGeom prst="rect">
            <a:avLst/>
          </a:prstGeom>
        </p:spPr>
        <p:txBody>
          <a:bodyPr lIns="91415" tIns="45707" rIns="91415" bIns="45707" anchor="b"/>
          <a:lstStyle>
            <a:lvl1pPr marL="0" indent="0">
              <a:buNone/>
              <a:defRPr sz="2000">
                <a:solidFill>
                  <a:schemeClr val="tx1"/>
                </a:solidFill>
              </a:defRPr>
            </a:lvl1pPr>
            <a:lvl2pPr marL="457072" indent="0">
              <a:buNone/>
              <a:defRPr sz="1800"/>
            </a:lvl2pPr>
            <a:lvl3pPr marL="914144" indent="0">
              <a:buNone/>
              <a:defRPr sz="1600"/>
            </a:lvl3pPr>
            <a:lvl4pPr marL="1371216" indent="0">
              <a:buNone/>
              <a:defRPr sz="1400"/>
            </a:lvl4pPr>
            <a:lvl5pPr marL="1828288" indent="0">
              <a:buNone/>
              <a:defRPr sz="1400"/>
            </a:lvl5pPr>
            <a:lvl6pPr marL="2285360" indent="0">
              <a:buNone/>
              <a:defRPr sz="1400"/>
            </a:lvl6pPr>
            <a:lvl7pPr marL="2742432" indent="0">
              <a:buNone/>
              <a:defRPr sz="1400"/>
            </a:lvl7pPr>
            <a:lvl8pPr marL="3199504" indent="0">
              <a:buNone/>
              <a:defRPr sz="1400"/>
            </a:lvl8pPr>
            <a:lvl9pPr marL="3656576" indent="0">
              <a:buNone/>
              <a:defRPr sz="1400"/>
            </a:lvl9pPr>
          </a:lstStyle>
          <a:p>
            <a:pPr lvl="0"/>
            <a:r>
              <a:rPr lang="en-US" smtClean="0"/>
              <a:t>Click to edit Master text styles</a:t>
            </a:r>
          </a:p>
        </p:txBody>
      </p:sp>
    </p:spTree>
    <p:extLst>
      <p:ext uri="{BB962C8B-B14F-4D97-AF65-F5344CB8AC3E}">
        <p14:creationId xmlns:p14="http://schemas.microsoft.com/office/powerpoint/2010/main" val="164272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1066800"/>
            <a:ext cx="8229601" cy="1143000"/>
          </a:xfrm>
          <a:prstGeom prst="rect">
            <a:avLst/>
          </a:prstGeom>
        </p:spPr>
        <p:txBody>
          <a:bodyPr lIns="91415" tIns="45707" rIns="91415" bIns="45707"/>
          <a:lstStyle>
            <a:lvl1pPr>
              <a:defRPr sz="3400">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759285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6" name="Title 5"/>
          <p:cNvSpPr>
            <a:spLocks noGrp="1"/>
          </p:cNvSpPr>
          <p:nvPr>
            <p:ph type="title"/>
          </p:nvPr>
        </p:nvSpPr>
        <p:spPr>
          <a:xfrm>
            <a:off x="457200" y="164592"/>
            <a:ext cx="8229600" cy="636422"/>
          </a:xfrm>
          <a:prstGeom prst="rect">
            <a:avLst/>
          </a:prstGeom>
        </p:spPr>
        <p:txBody>
          <a:bodyPr vert="horz" lIns="109728" tIns="54864" rIns="109728" bIns="54864"/>
          <a:lstStyle>
            <a:lvl1pPr algn="l">
              <a:defRPr sz="2400">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376520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title-no-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65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white">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5966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98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74" r:id="rId8"/>
    <p:sldLayoutId id="2147483673" r:id="rId9"/>
    <p:sldLayoutId id="2147483668" r:id="rId10"/>
    <p:sldLayoutId id="2147483669" r:id="rId11"/>
    <p:sldLayoutId id="2147483670" r:id="rId12"/>
    <p:sldLayoutId id="2147483671" r:id="rId13"/>
    <p:sldLayoutId id="2147483672" r:id="rId14"/>
  </p:sldLayoutIdLst>
  <p:hf hdr="0" dt="0"/>
  <p:txStyles>
    <p:titleStyle>
      <a:lvl1pPr algn="ctr" rtl="0" eaLnBrk="1" fontAlgn="base" hangingPunct="1">
        <a:spcBef>
          <a:spcPct val="0"/>
        </a:spcBef>
        <a:spcAft>
          <a:spcPct val="0"/>
        </a:spcAft>
        <a:defRPr sz="44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1" fontAlgn="base" hangingPunct="1">
        <a:spcBef>
          <a:spcPct val="0"/>
        </a:spcBef>
        <a:spcAft>
          <a:spcPct val="0"/>
        </a:spcAft>
        <a:defRPr sz="4400">
          <a:solidFill>
            <a:schemeClr val="tx2"/>
          </a:solidFill>
          <a:latin typeface="Arial" charset="0"/>
          <a:ea typeface="ＭＳ Ｐゴシック" charset="-128"/>
          <a:cs typeface="ＭＳ Ｐゴシック" charset="-128"/>
        </a:defRPr>
      </a:lvl5pPr>
      <a:lvl6pPr marL="457072" algn="ctr" rtl="0" eaLnBrk="1" fontAlgn="base" hangingPunct="1">
        <a:spcBef>
          <a:spcPct val="0"/>
        </a:spcBef>
        <a:spcAft>
          <a:spcPct val="0"/>
        </a:spcAft>
        <a:defRPr sz="4400">
          <a:solidFill>
            <a:schemeClr val="tx2"/>
          </a:solidFill>
          <a:latin typeface="Arial" charset="0"/>
        </a:defRPr>
      </a:lvl6pPr>
      <a:lvl7pPr marL="914144" algn="ctr" rtl="0" eaLnBrk="1" fontAlgn="base" hangingPunct="1">
        <a:spcBef>
          <a:spcPct val="0"/>
        </a:spcBef>
        <a:spcAft>
          <a:spcPct val="0"/>
        </a:spcAft>
        <a:defRPr sz="4400">
          <a:solidFill>
            <a:schemeClr val="tx2"/>
          </a:solidFill>
          <a:latin typeface="Arial" charset="0"/>
        </a:defRPr>
      </a:lvl7pPr>
      <a:lvl8pPr marL="1371216" algn="ctr" rtl="0" eaLnBrk="1" fontAlgn="base" hangingPunct="1">
        <a:spcBef>
          <a:spcPct val="0"/>
        </a:spcBef>
        <a:spcAft>
          <a:spcPct val="0"/>
        </a:spcAft>
        <a:defRPr sz="4400">
          <a:solidFill>
            <a:schemeClr val="tx2"/>
          </a:solidFill>
          <a:latin typeface="Arial" charset="0"/>
        </a:defRPr>
      </a:lvl8pPr>
      <a:lvl9pPr marL="1828288" algn="ctr" rtl="0" eaLnBrk="1" fontAlgn="base" hangingPunct="1">
        <a:spcBef>
          <a:spcPct val="0"/>
        </a:spcBef>
        <a:spcAft>
          <a:spcPct val="0"/>
        </a:spcAft>
        <a:defRPr sz="4400">
          <a:solidFill>
            <a:schemeClr val="tx2"/>
          </a:solidFill>
          <a:latin typeface="Arial" charset="0"/>
        </a:defRPr>
      </a:lvl9pPr>
    </p:titleStyle>
    <p:bodyStyle>
      <a:lvl1pPr marL="342804" indent="-342804"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742" indent="-285670" algn="l" rtl="0" eaLnBrk="1" fontAlgn="base" hangingPunct="1">
        <a:spcBef>
          <a:spcPct val="20000"/>
        </a:spcBef>
        <a:spcAft>
          <a:spcPct val="0"/>
        </a:spcAft>
        <a:buChar char="–"/>
        <a:defRPr sz="2800">
          <a:solidFill>
            <a:schemeClr val="tx1"/>
          </a:solidFill>
          <a:latin typeface="+mn-lt"/>
          <a:ea typeface="ＭＳ Ｐゴシック" charset="-128"/>
        </a:defRPr>
      </a:lvl2pPr>
      <a:lvl3pPr marL="1142680" indent="-228536" algn="l" rtl="0" eaLnBrk="1" fontAlgn="base" hangingPunct="1">
        <a:spcBef>
          <a:spcPct val="20000"/>
        </a:spcBef>
        <a:spcAft>
          <a:spcPct val="0"/>
        </a:spcAft>
        <a:buChar char="•"/>
        <a:defRPr sz="2400">
          <a:solidFill>
            <a:schemeClr val="tx1"/>
          </a:solidFill>
          <a:latin typeface="+mn-lt"/>
          <a:ea typeface="ＭＳ Ｐゴシック" charset="-128"/>
        </a:defRPr>
      </a:lvl3pPr>
      <a:lvl4pPr marL="1599752" indent="-228536" algn="l" rtl="0" eaLnBrk="1" fontAlgn="base" hangingPunct="1">
        <a:spcBef>
          <a:spcPct val="20000"/>
        </a:spcBef>
        <a:spcAft>
          <a:spcPct val="0"/>
        </a:spcAft>
        <a:buChar char="–"/>
        <a:defRPr sz="2000">
          <a:solidFill>
            <a:schemeClr val="tx1"/>
          </a:solidFill>
          <a:latin typeface="+mn-lt"/>
          <a:ea typeface="ＭＳ Ｐゴシック" charset="-128"/>
        </a:defRPr>
      </a:lvl4pPr>
      <a:lvl5pPr marL="2056824" indent="-228536" algn="l" rtl="0" eaLnBrk="1" fontAlgn="base" hangingPunct="1">
        <a:spcBef>
          <a:spcPct val="20000"/>
        </a:spcBef>
        <a:spcAft>
          <a:spcPct val="0"/>
        </a:spcAft>
        <a:buChar char="»"/>
        <a:defRPr sz="2000">
          <a:solidFill>
            <a:schemeClr val="tx1"/>
          </a:solidFill>
          <a:latin typeface="+mn-lt"/>
          <a:ea typeface="ＭＳ Ｐゴシック" charset="-128"/>
        </a:defRPr>
      </a:lvl5pPr>
      <a:lvl6pPr marL="2513896" indent="-228536" algn="l" rtl="0" eaLnBrk="1" fontAlgn="base" hangingPunct="1">
        <a:spcBef>
          <a:spcPct val="20000"/>
        </a:spcBef>
        <a:spcAft>
          <a:spcPct val="0"/>
        </a:spcAft>
        <a:buChar char="»"/>
        <a:defRPr sz="2000">
          <a:solidFill>
            <a:schemeClr val="tx1"/>
          </a:solidFill>
          <a:latin typeface="+mn-lt"/>
        </a:defRPr>
      </a:lvl6pPr>
      <a:lvl7pPr marL="2970968" indent="-228536" algn="l" rtl="0" eaLnBrk="1" fontAlgn="base" hangingPunct="1">
        <a:spcBef>
          <a:spcPct val="20000"/>
        </a:spcBef>
        <a:spcAft>
          <a:spcPct val="0"/>
        </a:spcAft>
        <a:buChar char="»"/>
        <a:defRPr sz="2000">
          <a:solidFill>
            <a:schemeClr val="tx1"/>
          </a:solidFill>
          <a:latin typeface="+mn-lt"/>
        </a:defRPr>
      </a:lvl7pPr>
      <a:lvl8pPr marL="3428040" indent="-228536" algn="l" rtl="0" eaLnBrk="1" fontAlgn="base" hangingPunct="1">
        <a:spcBef>
          <a:spcPct val="20000"/>
        </a:spcBef>
        <a:spcAft>
          <a:spcPct val="0"/>
        </a:spcAft>
        <a:buChar char="»"/>
        <a:defRPr sz="2000">
          <a:solidFill>
            <a:schemeClr val="tx1"/>
          </a:solidFill>
          <a:latin typeface="+mn-lt"/>
        </a:defRPr>
      </a:lvl8pPr>
      <a:lvl9pPr marL="3885112" indent="-228536"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144" rtl="0" eaLnBrk="1" latinLnBrk="0" hangingPunct="1">
        <a:defRPr sz="1800" kern="1200">
          <a:solidFill>
            <a:schemeClr val="tx1"/>
          </a:solidFill>
          <a:latin typeface="+mn-lt"/>
          <a:ea typeface="+mn-ea"/>
          <a:cs typeface="+mn-cs"/>
        </a:defRPr>
      </a:lvl1pPr>
      <a:lvl2pPr marL="457072" algn="l" defTabSz="914144" rtl="0" eaLnBrk="1" latinLnBrk="0" hangingPunct="1">
        <a:defRPr sz="1800" kern="1200">
          <a:solidFill>
            <a:schemeClr val="tx1"/>
          </a:solidFill>
          <a:latin typeface="+mn-lt"/>
          <a:ea typeface="+mn-ea"/>
          <a:cs typeface="+mn-cs"/>
        </a:defRPr>
      </a:lvl2pPr>
      <a:lvl3pPr marL="914144" algn="l" defTabSz="914144" rtl="0" eaLnBrk="1" latinLnBrk="0" hangingPunct="1">
        <a:defRPr sz="1800" kern="1200">
          <a:solidFill>
            <a:schemeClr val="tx1"/>
          </a:solidFill>
          <a:latin typeface="+mn-lt"/>
          <a:ea typeface="+mn-ea"/>
          <a:cs typeface="+mn-cs"/>
        </a:defRPr>
      </a:lvl3pPr>
      <a:lvl4pPr marL="1371216" algn="l" defTabSz="914144" rtl="0" eaLnBrk="1" latinLnBrk="0" hangingPunct="1">
        <a:defRPr sz="1800" kern="1200">
          <a:solidFill>
            <a:schemeClr val="tx1"/>
          </a:solidFill>
          <a:latin typeface="+mn-lt"/>
          <a:ea typeface="+mn-ea"/>
          <a:cs typeface="+mn-cs"/>
        </a:defRPr>
      </a:lvl4pPr>
      <a:lvl5pPr marL="1828288" algn="l" defTabSz="914144" rtl="0" eaLnBrk="1" latinLnBrk="0" hangingPunct="1">
        <a:defRPr sz="1800" kern="1200">
          <a:solidFill>
            <a:schemeClr val="tx1"/>
          </a:solidFill>
          <a:latin typeface="+mn-lt"/>
          <a:ea typeface="+mn-ea"/>
          <a:cs typeface="+mn-cs"/>
        </a:defRPr>
      </a:lvl5pPr>
      <a:lvl6pPr marL="2285360" algn="l" defTabSz="914144" rtl="0" eaLnBrk="1" latinLnBrk="0" hangingPunct="1">
        <a:defRPr sz="1800" kern="1200">
          <a:solidFill>
            <a:schemeClr val="tx1"/>
          </a:solidFill>
          <a:latin typeface="+mn-lt"/>
          <a:ea typeface="+mn-ea"/>
          <a:cs typeface="+mn-cs"/>
        </a:defRPr>
      </a:lvl6pPr>
      <a:lvl7pPr marL="2742432" algn="l" defTabSz="914144" rtl="0" eaLnBrk="1" latinLnBrk="0" hangingPunct="1">
        <a:defRPr sz="1800" kern="1200">
          <a:solidFill>
            <a:schemeClr val="tx1"/>
          </a:solidFill>
          <a:latin typeface="+mn-lt"/>
          <a:ea typeface="+mn-ea"/>
          <a:cs typeface="+mn-cs"/>
        </a:defRPr>
      </a:lvl7pPr>
      <a:lvl8pPr marL="3199504" algn="l" defTabSz="914144" rtl="0" eaLnBrk="1" latinLnBrk="0" hangingPunct="1">
        <a:defRPr sz="1800" kern="1200">
          <a:solidFill>
            <a:schemeClr val="tx1"/>
          </a:solidFill>
          <a:latin typeface="+mn-lt"/>
          <a:ea typeface="+mn-ea"/>
          <a:cs typeface="+mn-cs"/>
        </a:defRPr>
      </a:lvl8pPr>
      <a:lvl9pPr marL="3656576" algn="l" defTabSz="91414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2" Type="http://schemas.openxmlformats.org/officeDocument/2006/relationships/image" Target="../media/image1.jpeg"/><Relationship Id="rId1" Type="http://schemas.openxmlformats.org/officeDocument/2006/relationships/slideLayout" Target="../slideLayouts/slideLayout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mehi.masstech.org/Icons" TargetMode="External"/><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hyperlink" Target="https://www.masshiway.net/Resources/HIE_Spotlight_Stories/Uphams_Corner_Health_Cent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381000" y="1663503"/>
            <a:ext cx="8382000" cy="3929262"/>
          </a:xfrm>
          <a:prstGeom prst="rect">
            <a:avLst/>
          </a:prstGeom>
          <a:solidFill>
            <a:srgbClr val="ECEEEC"/>
          </a:solidFill>
          <a:ln w="12700" cap="flat" cmpd="sng" algn="ctr">
            <a:solidFill>
              <a:schemeClr val="accent2">
                <a:alpha val="30000"/>
              </a:schemeClr>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4" name="Rectangle 16"/>
          <p:cNvSpPr>
            <a:spLocks noChangeArrowheads="1"/>
          </p:cNvSpPr>
          <p:nvPr/>
        </p:nvSpPr>
        <p:spPr bwMode="auto">
          <a:xfrm>
            <a:off x="1177290" y="5798820"/>
            <a:ext cx="7585710" cy="685800"/>
          </a:xfrm>
          <a:prstGeom prst="rect">
            <a:avLst/>
          </a:prstGeom>
          <a:noFill/>
          <a:ln w="9525">
            <a:solidFill>
              <a:srgbClr val="F37E2D"/>
            </a:solidFill>
            <a:miter lim="800000"/>
            <a:headEnd/>
            <a:tailEnd/>
          </a:ln>
        </p:spPr>
        <p:txBody>
          <a:bodyPr lIns="182880" rIns="182880" anchor="ctr"/>
          <a:lstStyle/>
          <a:p>
            <a:r>
              <a:rPr lang="en-US" sz="1200" dirty="0" smtClean="0"/>
              <a:t>Improve the process of receiving </a:t>
            </a:r>
            <a:r>
              <a:rPr lang="en-US" sz="1200" smtClean="0"/>
              <a:t>documents from </a:t>
            </a:r>
            <a:r>
              <a:rPr lang="en-US" sz="1200" dirty="0" smtClean="0"/>
              <a:t>hospitals outside the organization’s primary referral network.</a:t>
            </a:r>
            <a:endParaRPr lang="en-US" sz="1200" dirty="0"/>
          </a:p>
        </p:txBody>
      </p:sp>
      <p:sp>
        <p:nvSpPr>
          <p:cNvPr id="45" name="Rectangle 17"/>
          <p:cNvSpPr>
            <a:spLocks noChangeArrowheads="1"/>
          </p:cNvSpPr>
          <p:nvPr/>
        </p:nvSpPr>
        <p:spPr bwMode="auto">
          <a:xfrm>
            <a:off x="381000" y="5798820"/>
            <a:ext cx="685800" cy="685800"/>
          </a:xfrm>
          <a:prstGeom prst="rect">
            <a:avLst/>
          </a:prstGeom>
          <a:noFill/>
          <a:ln w="9525">
            <a:solidFill>
              <a:srgbClr val="F37E2D"/>
            </a:solidFill>
            <a:miter lim="800000"/>
            <a:headEnd/>
            <a:tailEnd/>
          </a:ln>
          <a:extLst>
            <a:ext uri="{909E8E84-426E-40dd-AFC4-6F175D3DCCD1}">
              <a14:hiddenFill xmlns="" xmlns:a14="http://schemas.microsoft.com/office/drawing/2010/main">
                <a:solidFill>
                  <a:schemeClr val="bg1"/>
                </a:solidFill>
              </a14:hiddenFill>
            </a:ext>
          </a:extLst>
        </p:spPr>
        <p:txBody>
          <a:bodyPr wrap="none" anchor="ctr"/>
          <a:lstStyle/>
          <a:p>
            <a:endParaRPr lang="en-US"/>
          </a:p>
        </p:txBody>
      </p:sp>
      <p:sp>
        <p:nvSpPr>
          <p:cNvPr id="46" name="Rectangle 18"/>
          <p:cNvSpPr>
            <a:spLocks noChangeArrowheads="1"/>
          </p:cNvSpPr>
          <p:nvPr/>
        </p:nvSpPr>
        <p:spPr bwMode="auto">
          <a:xfrm>
            <a:off x="398463" y="6011545"/>
            <a:ext cx="668337" cy="29051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a:spAutoFit/>
          </a:bodyPr>
          <a:lstStyle/>
          <a:p>
            <a:pPr algn="ctr"/>
            <a:r>
              <a:rPr lang="en-US" sz="1300">
                <a:solidFill>
                  <a:srgbClr val="F37E2D"/>
                </a:solidFill>
              </a:rPr>
              <a:t>GOAL</a:t>
            </a:r>
          </a:p>
        </p:txBody>
      </p:sp>
      <p:pic>
        <p:nvPicPr>
          <p:cNvPr id="52" name="Picture 51"/>
          <p:cNvPicPr>
            <a:picLocks noChangeAspect="1"/>
          </p:cNvPicPr>
          <p:nvPr/>
        </p:nvPicPr>
        <p:blipFill>
          <a:blip r:embed="rId2"/>
          <a:srcRect r="-38" b="9999"/>
          <a:stretch>
            <a:fillRect/>
          </a:stretch>
        </p:blipFill>
        <p:spPr>
          <a:xfrm>
            <a:off x="4" y="788670"/>
            <a:ext cx="9159246" cy="45720"/>
          </a:xfrm>
          <a:prstGeom prst="rect">
            <a:avLst/>
          </a:prstGeom>
          <a:effectLst/>
        </p:spPr>
      </p:pic>
      <p:sp>
        <p:nvSpPr>
          <p:cNvPr id="54" name="TextBox 53"/>
          <p:cNvSpPr txBox="1"/>
          <p:nvPr/>
        </p:nvSpPr>
        <p:spPr>
          <a:xfrm>
            <a:off x="0" y="872391"/>
            <a:ext cx="9144000" cy="646331"/>
          </a:xfrm>
          <a:prstGeom prst="rect">
            <a:avLst/>
          </a:prstGeom>
          <a:noFill/>
        </p:spPr>
        <p:txBody>
          <a:bodyPr wrap="square" rtlCol="0">
            <a:spAutoFit/>
          </a:bodyPr>
          <a:lstStyle/>
          <a:p>
            <a:pPr algn="ctr"/>
            <a:r>
              <a:rPr lang="en-US" b="1" dirty="0" smtClean="0">
                <a:solidFill>
                  <a:srgbClr val="F37E2D"/>
                </a:solidFill>
              </a:rPr>
              <a:t>SUMMARY OF CARE DOCUMENT EXCHANGE </a:t>
            </a:r>
            <a:br>
              <a:rPr lang="en-US" b="1" dirty="0" smtClean="0">
                <a:solidFill>
                  <a:srgbClr val="F37E2D"/>
                </a:solidFill>
              </a:rPr>
            </a:br>
            <a:r>
              <a:rPr lang="en-US" b="1" dirty="0" smtClean="0">
                <a:solidFill>
                  <a:srgbClr val="F37E2D"/>
                </a:solidFill>
              </a:rPr>
              <a:t>FROM CHILDREN’S HOSPITAL TO COMMUNITY HEALTH CENTER</a:t>
            </a:r>
            <a:endParaRPr lang="en-US" sz="1600" dirty="0"/>
          </a:p>
        </p:txBody>
      </p:sp>
      <p:sp>
        <p:nvSpPr>
          <p:cNvPr id="56" name="TextBox 55"/>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3"/>
              </a:rPr>
              <a:t>mehi.masstech.org/Icons</a:t>
            </a:r>
            <a:r>
              <a:rPr lang="en-US" sz="900" dirty="0" smtClean="0"/>
              <a:t> </a:t>
            </a:r>
            <a:endParaRPr lang="en-US" sz="900" dirty="0"/>
          </a:p>
        </p:txBody>
      </p:sp>
      <p:sp>
        <p:nvSpPr>
          <p:cNvPr id="23" name="TextBox 22"/>
          <p:cNvSpPr txBox="1"/>
          <p:nvPr/>
        </p:nvSpPr>
        <p:spPr>
          <a:xfrm>
            <a:off x="2926081" y="0"/>
            <a:ext cx="3234689" cy="551200"/>
          </a:xfrm>
          <a:prstGeom prst="rect">
            <a:avLst/>
          </a:prstGeom>
          <a:solidFill>
            <a:srgbClr val="F6822B"/>
          </a:solidFill>
        </p:spPr>
        <p:txBody>
          <a:bodyPr wrap="square" rIns="91440" rtlCol="0" anchor="ctr">
            <a:noAutofit/>
          </a:bodyPr>
          <a:lstStyle/>
          <a:p>
            <a:pPr algn="ctr"/>
            <a:r>
              <a:rPr lang="en-US" smtClean="0">
                <a:solidFill>
                  <a:schemeClr val="bg1"/>
                </a:solidFill>
                <a:latin typeface="Verdana" panose="020B0604030504040204" pitchFamily="34" charset="0"/>
                <a:ea typeface="Verdana" panose="020B0604030504040204" pitchFamily="34" charset="0"/>
                <a:cs typeface="Verdana" panose="020B0604030504040204" pitchFamily="34" charset="0"/>
              </a:rPr>
              <a:t>SUMMARIES </a:t>
            </a: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19" name="Picture 18" descr="use-case-arrows-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23515" y="3729567"/>
            <a:ext cx="3864864" cy="222504"/>
          </a:xfrm>
          <a:prstGeom prst="rect">
            <a:avLst/>
          </a:prstGeom>
        </p:spPr>
      </p:pic>
      <p:sp>
        <p:nvSpPr>
          <p:cNvPr id="26" name="Oval 25"/>
          <p:cNvSpPr>
            <a:spLocks noChangeArrowheads="1"/>
          </p:cNvSpPr>
          <p:nvPr/>
        </p:nvSpPr>
        <p:spPr bwMode="auto">
          <a:xfrm>
            <a:off x="649579" y="2743200"/>
            <a:ext cx="2133600" cy="2130425"/>
          </a:xfrm>
          <a:prstGeom prst="ellipse">
            <a:avLst/>
          </a:prstGeom>
          <a:solidFill>
            <a:schemeClr val="bg1"/>
          </a:solidFill>
          <a:ln>
            <a:noFill/>
          </a:ln>
          <a:extLst/>
        </p:spPr>
        <p:txBody>
          <a:bodyPr wrap="none" anchor="ctr"/>
          <a:lstStyle/>
          <a:p>
            <a:endParaRPr lang="en-US"/>
          </a:p>
        </p:txBody>
      </p:sp>
      <p:sp>
        <p:nvSpPr>
          <p:cNvPr id="28" name="Oval 21"/>
          <p:cNvSpPr>
            <a:spLocks noChangeArrowheads="1"/>
          </p:cNvSpPr>
          <p:nvPr/>
        </p:nvSpPr>
        <p:spPr bwMode="auto">
          <a:xfrm>
            <a:off x="6288379" y="2743200"/>
            <a:ext cx="2133600" cy="2130425"/>
          </a:xfrm>
          <a:prstGeom prst="ellipse">
            <a:avLst/>
          </a:prstGeom>
          <a:solidFill>
            <a:schemeClr val="bg1"/>
          </a:solidFill>
          <a:ln>
            <a:noFill/>
          </a:ln>
          <a:extLst/>
        </p:spPr>
        <p:txBody>
          <a:bodyPr wrap="none" anchor="ctr"/>
          <a:lstStyle/>
          <a:p>
            <a:endParaRPr lang="en-US"/>
          </a:p>
        </p:txBody>
      </p:sp>
      <p:sp>
        <p:nvSpPr>
          <p:cNvPr id="30" name="TextBox 29"/>
          <p:cNvSpPr txBox="1"/>
          <p:nvPr/>
        </p:nvSpPr>
        <p:spPr>
          <a:xfrm>
            <a:off x="1066791" y="4058519"/>
            <a:ext cx="1299209" cy="600164"/>
          </a:xfrm>
          <a:prstGeom prst="rect">
            <a:avLst/>
          </a:prstGeom>
          <a:noFill/>
        </p:spPr>
        <p:txBody>
          <a:bodyPr wrap="square" rtlCol="0">
            <a:spAutoFit/>
          </a:bodyPr>
          <a:lstStyle/>
          <a:p>
            <a:pPr algn="ctr"/>
            <a:r>
              <a:rPr lang="en-US" sz="1100" b="1" dirty="0" smtClean="0">
                <a:solidFill>
                  <a:srgbClr val="012653"/>
                </a:solidFill>
                <a:cs typeface="Arial"/>
              </a:rPr>
              <a:t>BOSTON </a:t>
            </a:r>
            <a:r>
              <a:rPr lang="en-US" sz="1100" b="1" dirty="0" smtClean="0">
                <a:solidFill>
                  <a:srgbClr val="012653"/>
                </a:solidFill>
                <a:cs typeface="Arial"/>
              </a:rPr>
              <a:t>CHILDREN’S </a:t>
            </a:r>
            <a:r>
              <a:rPr lang="en-US" sz="1100" b="1" dirty="0" smtClean="0">
                <a:solidFill>
                  <a:srgbClr val="012653"/>
                </a:solidFill>
                <a:cs typeface="Arial"/>
              </a:rPr>
              <a:t>HOSPITAL</a:t>
            </a:r>
            <a:endParaRPr lang="en-US" sz="1100" b="1" dirty="0">
              <a:solidFill>
                <a:srgbClr val="012653"/>
              </a:solidFill>
              <a:cs typeface="Arial"/>
            </a:endParaRPr>
          </a:p>
        </p:txBody>
      </p:sp>
      <p:sp>
        <p:nvSpPr>
          <p:cNvPr id="31" name="TextBox 30"/>
          <p:cNvSpPr txBox="1"/>
          <p:nvPr/>
        </p:nvSpPr>
        <p:spPr>
          <a:xfrm>
            <a:off x="6532639" y="4127970"/>
            <a:ext cx="1615485" cy="430887"/>
          </a:xfrm>
          <a:prstGeom prst="rect">
            <a:avLst/>
          </a:prstGeom>
          <a:noFill/>
        </p:spPr>
        <p:txBody>
          <a:bodyPr wrap="square" rtlCol="0">
            <a:spAutoFit/>
          </a:bodyPr>
          <a:lstStyle/>
          <a:p>
            <a:pPr algn="ctr"/>
            <a:r>
              <a:rPr lang="en-US" sz="1100" b="1" dirty="0" smtClean="0">
                <a:solidFill>
                  <a:srgbClr val="012653"/>
                </a:solidFill>
                <a:cs typeface="Arial"/>
              </a:rPr>
              <a:t>UPHAM’S CORNER HEALTH CENTER</a:t>
            </a:r>
          </a:p>
        </p:txBody>
      </p:sp>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8094" y="3055104"/>
            <a:ext cx="976570" cy="971291"/>
          </a:xfrm>
          <a:prstGeom prst="rect">
            <a:avLst/>
          </a:prstGeom>
        </p:spPr>
      </p:pic>
      <p:pic>
        <p:nvPicPr>
          <p:cNvPr id="20" name="Picture 1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2478" y="3085588"/>
            <a:ext cx="1225402" cy="944962"/>
          </a:xfrm>
          <a:prstGeom prst="rect">
            <a:avLst/>
          </a:prstGeom>
        </p:spPr>
      </p:pic>
      <p:sp>
        <p:nvSpPr>
          <p:cNvPr id="25" name="Folded Corner 24"/>
          <p:cNvSpPr/>
          <p:nvPr/>
        </p:nvSpPr>
        <p:spPr>
          <a:xfrm>
            <a:off x="3998466" y="3344558"/>
            <a:ext cx="1074626" cy="998855"/>
          </a:xfrm>
          <a:prstGeom prst="foldedCorner">
            <a:avLst/>
          </a:prstGeom>
          <a:solidFill>
            <a:srgbClr val="7CA5D7"/>
          </a:solidFill>
          <a:ln>
            <a:noFill/>
          </a:ln>
          <a:effectLst/>
        </p:spPr>
        <p:style>
          <a:lnRef idx="1">
            <a:schemeClr val="accent1"/>
          </a:lnRef>
          <a:fillRef idx="3">
            <a:schemeClr val="accent1"/>
          </a:fillRef>
          <a:effectRef idx="2">
            <a:schemeClr val="accent1"/>
          </a:effectRef>
          <a:fontRef idx="minor">
            <a:schemeClr val="lt1"/>
          </a:fontRef>
        </p:style>
        <p:txBody>
          <a:bodyPr lIns="0" tIns="91440" rIns="0" bIns="0" rtlCol="0" anchor="ctr"/>
          <a:lstStyle/>
          <a:p>
            <a:pPr algn="ctr">
              <a:lnSpc>
                <a:spcPts val="1300"/>
              </a:lnSpc>
            </a:pPr>
            <a:r>
              <a:rPr lang="en-US" sz="950" dirty="0">
                <a:solidFill>
                  <a:srgbClr val="012653"/>
                </a:solidFill>
                <a:cs typeface="Arial"/>
              </a:rPr>
              <a:t>BCH sends </a:t>
            </a:r>
            <a:r>
              <a:rPr lang="en-US" sz="950" dirty="0" smtClean="0">
                <a:solidFill>
                  <a:srgbClr val="012653"/>
                </a:solidFill>
                <a:cs typeface="Arial"/>
              </a:rPr>
              <a:t>Summary of Care documents</a:t>
            </a:r>
          </a:p>
          <a:p>
            <a:pPr algn="ctr">
              <a:lnSpc>
                <a:spcPts val="1300"/>
              </a:lnSpc>
            </a:pPr>
            <a:r>
              <a:rPr lang="en-US" sz="950" dirty="0" smtClean="0">
                <a:solidFill>
                  <a:srgbClr val="012653"/>
                </a:solidFill>
                <a:cs typeface="Arial"/>
              </a:rPr>
              <a:t> to UCHC via </a:t>
            </a:r>
            <a:r>
              <a:rPr lang="en-US" sz="950" dirty="0">
                <a:solidFill>
                  <a:srgbClr val="012653"/>
                </a:solidFill>
                <a:cs typeface="Arial"/>
              </a:rPr>
              <a:t>the </a:t>
            </a:r>
            <a:endParaRPr lang="en-US" sz="950" dirty="0" smtClean="0">
              <a:solidFill>
                <a:srgbClr val="012653"/>
              </a:solidFill>
              <a:cs typeface="Arial"/>
            </a:endParaRPr>
          </a:p>
          <a:p>
            <a:pPr algn="ctr">
              <a:lnSpc>
                <a:spcPts val="1300"/>
              </a:lnSpc>
            </a:pPr>
            <a:r>
              <a:rPr lang="en-US" sz="950" dirty="0" smtClean="0">
                <a:solidFill>
                  <a:srgbClr val="012653"/>
                </a:solidFill>
                <a:cs typeface="Arial"/>
              </a:rPr>
              <a:t>Mass </a:t>
            </a:r>
            <a:r>
              <a:rPr lang="en-US" sz="950" dirty="0" err="1" smtClean="0">
                <a:solidFill>
                  <a:srgbClr val="012653"/>
                </a:solidFill>
                <a:cs typeface="Arial"/>
              </a:rPr>
              <a:t>HIway</a:t>
            </a:r>
            <a:endParaRPr lang="en-US" sz="950" dirty="0">
              <a:solidFill>
                <a:srgbClr val="012653"/>
              </a:solidFill>
              <a:cs typeface="Arial"/>
            </a:endParaRPr>
          </a:p>
        </p:txBody>
      </p:sp>
    </p:spTree>
    <p:extLst>
      <p:ext uri="{BB962C8B-B14F-4D97-AF65-F5344CB8AC3E}">
        <p14:creationId xmlns:p14="http://schemas.microsoft.com/office/powerpoint/2010/main" val="17719008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5"/>
          <p:cNvSpPr>
            <a:spLocks noChangeArrowheads="1"/>
          </p:cNvSpPr>
          <p:nvPr/>
        </p:nvSpPr>
        <p:spPr bwMode="auto">
          <a:xfrm>
            <a:off x="381000" y="1657350"/>
            <a:ext cx="8382000" cy="4865370"/>
          </a:xfrm>
          <a:prstGeom prst="rect">
            <a:avLst/>
          </a:prstGeom>
          <a:solidFill>
            <a:srgbClr val="ECEEEC"/>
          </a:solidFill>
          <a:ln w="9525" cap="rnd">
            <a:solidFill>
              <a:srgbClr val="F37E2D"/>
            </a:solidFill>
            <a:prstDash val="sysDot"/>
            <a:miter lim="800000"/>
            <a:headEnd/>
            <a:tailEnd/>
          </a:ln>
        </p:spPr>
        <p:txBody>
          <a:bodyPr wrap="none" anchor="ctr"/>
          <a:lstStyle/>
          <a:p>
            <a:endParaRPr lang="en-US"/>
          </a:p>
        </p:txBody>
      </p:sp>
      <p:grpSp>
        <p:nvGrpSpPr>
          <p:cNvPr id="18" name="Group 17"/>
          <p:cNvGrpSpPr/>
          <p:nvPr/>
        </p:nvGrpSpPr>
        <p:grpSpPr>
          <a:xfrm>
            <a:off x="5219699" y="1879600"/>
            <a:ext cx="3317718" cy="4072830"/>
            <a:chOff x="5334000" y="1879600"/>
            <a:chExt cx="3074689" cy="4072830"/>
          </a:xfrm>
        </p:grpSpPr>
        <p:sp>
          <p:nvSpPr>
            <p:cNvPr id="5" name="Rectangle 8"/>
            <p:cNvSpPr>
              <a:spLocks noChangeArrowheads="1"/>
            </p:cNvSpPr>
            <p:nvPr/>
          </p:nvSpPr>
          <p:spPr bwMode="auto">
            <a:xfrm>
              <a:off x="5349875" y="2413000"/>
              <a:ext cx="3058814" cy="353943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r>
                <a:rPr lang="en-US" sz="1000" dirty="0"/>
                <a:t>Upham’s Corner Health Center (UCHC) identified a bottleneck in services when </a:t>
              </a:r>
              <a:r>
                <a:rPr lang="en-US" sz="1000" dirty="0" smtClean="0"/>
                <a:t>receiving Summary of Care documents </a:t>
              </a:r>
              <a:r>
                <a:rPr lang="en-US" sz="1000" dirty="0"/>
                <a:t>from the </a:t>
              </a:r>
              <a:r>
                <a:rPr lang="en-US" sz="1000" dirty="0" smtClean="0"/>
                <a:t>providers at </a:t>
              </a:r>
              <a:r>
                <a:rPr lang="en-US" sz="1000" dirty="0"/>
                <a:t>Boston Children’s Hospital (BCH) and other health systems outside its primary referral hospital. The process was slow and drawn out, due to the need to rely on paper and fax machines. </a:t>
              </a:r>
              <a:endParaRPr lang="en-US" sz="1000" dirty="0" smtClean="0"/>
            </a:p>
            <a:p>
              <a:endParaRPr lang="en-US" sz="1000" dirty="0"/>
            </a:p>
            <a:p>
              <a:r>
                <a:rPr lang="en-US" sz="1000" dirty="0"/>
                <a:t>In late 2017, UCHC </a:t>
              </a:r>
              <a:r>
                <a:rPr lang="en-US" sz="1000" dirty="0" smtClean="0"/>
                <a:t>began using </a:t>
              </a:r>
              <a:r>
                <a:rPr lang="en-US" sz="1000" dirty="0"/>
                <a:t>the Mass </a:t>
              </a:r>
              <a:r>
                <a:rPr lang="en-US" sz="1000" dirty="0" err="1"/>
                <a:t>HIway</a:t>
              </a:r>
              <a:r>
                <a:rPr lang="en-US" sz="1000" dirty="0"/>
                <a:t> to securely communicate and exchange information with facilities that have different Electronic Health Record (EHR) </a:t>
              </a:r>
              <a:r>
                <a:rPr lang="en-US" sz="1000" dirty="0" smtClean="0"/>
                <a:t>systems. UCHC’s </a:t>
              </a:r>
              <a:r>
                <a:rPr lang="en-US" sz="1000" dirty="0"/>
                <a:t>intent was to exchange medical records electronically via </a:t>
              </a:r>
              <a:r>
                <a:rPr lang="en-US" sz="1000" dirty="0" smtClean="0"/>
                <a:t>these </a:t>
              </a:r>
              <a:r>
                <a:rPr lang="en-US" sz="1000" dirty="0"/>
                <a:t>new communication workflows. </a:t>
              </a:r>
              <a:endParaRPr lang="en-US" sz="1000" dirty="0" smtClean="0"/>
            </a:p>
            <a:p>
              <a:endParaRPr lang="en-US" sz="1000" dirty="0"/>
            </a:p>
            <a:p>
              <a:r>
                <a:rPr lang="en-US" sz="1000" dirty="0" smtClean="0"/>
                <a:t>UCHC enhanced its Medical Records Department workflows by using the Mass </a:t>
              </a:r>
              <a:r>
                <a:rPr lang="en-US" sz="1000" dirty="0" err="1" smtClean="0"/>
                <a:t>HIway’s</a:t>
              </a:r>
              <a:r>
                <a:rPr lang="en-US" sz="1000" dirty="0" smtClean="0"/>
                <a:t> Webmail system. UCHC is now able to receive Summary of Care documents electronically from BCH. These documents are then uploaded into UCHC’s EHR system. The new workflow allows for the information to be securely sent between UCHC and BCH. UCHC tested the implementation with their pediatric clinicians who refer patients to specialists at BCH.</a:t>
              </a:r>
              <a:endParaRPr lang="en-US" sz="1000" dirty="0"/>
            </a:p>
          </p:txBody>
        </p:sp>
        <p:sp>
          <p:nvSpPr>
            <p:cNvPr id="6" name="Rectangle 10"/>
            <p:cNvSpPr>
              <a:spLocks noChangeArrowheads="1"/>
            </p:cNvSpPr>
            <p:nvPr/>
          </p:nvSpPr>
          <p:spPr bwMode="auto">
            <a:xfrm>
              <a:off x="5334000" y="1879600"/>
              <a:ext cx="76835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STORY</a:t>
              </a:r>
              <a:endParaRPr lang="en-US" sz="1100" dirty="0"/>
            </a:p>
          </p:txBody>
        </p:sp>
      </p:grpSp>
      <p:sp>
        <p:nvSpPr>
          <p:cNvPr id="7" name="Line 11"/>
          <p:cNvSpPr>
            <a:spLocks noChangeShapeType="1"/>
          </p:cNvSpPr>
          <p:nvPr/>
        </p:nvSpPr>
        <p:spPr bwMode="auto">
          <a:xfrm>
            <a:off x="4876800" y="1905000"/>
            <a:ext cx="0" cy="4267200"/>
          </a:xfrm>
          <a:prstGeom prst="line">
            <a:avLst/>
          </a:prstGeom>
          <a:noFill/>
          <a:ln w="38100" cap="rnd">
            <a:solidFill>
              <a:srgbClr val="F37E2D"/>
            </a:solidFill>
            <a:prstDash val="sysDot"/>
            <a:round/>
            <a:headEnd/>
            <a:tailEnd/>
          </a:ln>
          <a:extLst>
            <a:ext uri="{909E8E84-426E-40dd-AFC4-6F175D3DCCD1}">
              <a14:hiddenFill xmlns="" xmlns:a14="http://schemas.microsoft.com/office/drawing/2010/main">
                <a:noFill/>
              </a14:hiddenFill>
            </a:ext>
          </a:extLst>
        </p:spPr>
        <p:txBody>
          <a:bodyPr wrap="none" anchor="ctr"/>
          <a:lstStyle/>
          <a:p>
            <a:endParaRPr lang="en-US"/>
          </a:p>
        </p:txBody>
      </p:sp>
      <p:grpSp>
        <p:nvGrpSpPr>
          <p:cNvPr id="8" name="Group 7"/>
          <p:cNvGrpSpPr/>
          <p:nvPr/>
        </p:nvGrpSpPr>
        <p:grpSpPr>
          <a:xfrm>
            <a:off x="762000" y="4002040"/>
            <a:ext cx="3897630" cy="795754"/>
            <a:chOff x="762000" y="4038600"/>
            <a:chExt cx="3897630" cy="795754"/>
          </a:xfrm>
        </p:grpSpPr>
        <p:sp>
          <p:nvSpPr>
            <p:cNvPr id="9" name="Rectangle 7"/>
            <p:cNvSpPr>
              <a:spLocks noChangeArrowheads="1"/>
            </p:cNvSpPr>
            <p:nvPr/>
          </p:nvSpPr>
          <p:spPr bwMode="auto">
            <a:xfrm>
              <a:off x="773430" y="4495800"/>
              <a:ext cx="3886200" cy="338554"/>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lIns="0" tIns="0" rIns="0" bIns="0">
              <a:spAutoFit/>
            </a:bodyPr>
            <a:lstStyle/>
            <a:p>
              <a:pPr marL="171450" indent="-171450">
                <a:buFont typeface="Arial" panose="020B0604020202020204" pitchFamily="34" charset="0"/>
                <a:buChar char="•"/>
              </a:pPr>
              <a:r>
                <a:rPr lang="en-US" sz="1100" dirty="0" smtClean="0"/>
                <a:t>Upham’s Corner Health Center (UCHC)</a:t>
              </a:r>
            </a:p>
            <a:p>
              <a:pPr marL="171450" indent="-171450">
                <a:buFont typeface="Arial" panose="020B0604020202020204" pitchFamily="34" charset="0"/>
                <a:buChar char="•"/>
              </a:pPr>
              <a:r>
                <a:rPr lang="en-US" sz="1100" dirty="0" smtClean="0"/>
                <a:t>Boston Children’s Hospital</a:t>
              </a:r>
              <a:endParaRPr lang="en-US" sz="1100" dirty="0"/>
            </a:p>
          </p:txBody>
        </p:sp>
        <p:sp>
          <p:nvSpPr>
            <p:cNvPr id="11" name="Rectangle 12"/>
            <p:cNvSpPr>
              <a:spLocks noChangeArrowheads="1"/>
            </p:cNvSpPr>
            <p:nvPr/>
          </p:nvSpPr>
          <p:spPr bwMode="auto">
            <a:xfrm>
              <a:off x="762000" y="4038600"/>
              <a:ext cx="27432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TRADING </a:t>
              </a:r>
              <a:r>
                <a:rPr lang="en-US" sz="1100" dirty="0" smtClean="0">
                  <a:solidFill>
                    <a:schemeClr val="bg1"/>
                  </a:solidFill>
                </a:rPr>
                <a:t>PARTNERS AND SYSTEMS</a:t>
              </a:r>
              <a:endParaRPr lang="en-US" sz="1100" dirty="0"/>
            </a:p>
          </p:txBody>
        </p:sp>
      </p:grpSp>
      <p:grpSp>
        <p:nvGrpSpPr>
          <p:cNvPr id="4" name="Group 3"/>
          <p:cNvGrpSpPr/>
          <p:nvPr/>
        </p:nvGrpSpPr>
        <p:grpSpPr>
          <a:xfrm>
            <a:off x="762000" y="2708910"/>
            <a:ext cx="3897630" cy="1125255"/>
            <a:chOff x="762000" y="2971800"/>
            <a:chExt cx="3897630" cy="1125255"/>
          </a:xfrm>
        </p:grpSpPr>
        <p:sp>
          <p:nvSpPr>
            <p:cNvPr id="10" name="Rectangle 9"/>
            <p:cNvSpPr>
              <a:spLocks noChangeArrowheads="1"/>
            </p:cNvSpPr>
            <p:nvPr/>
          </p:nvSpPr>
          <p:spPr bwMode="auto">
            <a:xfrm>
              <a:off x="766445" y="3419947"/>
              <a:ext cx="3893185" cy="67710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r>
                <a:rPr lang="en-US" sz="1100" dirty="0" smtClean="0"/>
                <a:t>To improve the process of receiving Summary of Care documents from Boston Children’s Hospital and other hospitals outside UCHC’s primary referral network and reduce the likelihood of errors caused by faxing.</a:t>
              </a:r>
              <a:endParaRPr lang="en-US" sz="1100" dirty="0"/>
            </a:p>
          </p:txBody>
        </p:sp>
        <p:sp>
          <p:nvSpPr>
            <p:cNvPr id="12" name="Rectangle 13"/>
            <p:cNvSpPr>
              <a:spLocks noChangeArrowheads="1"/>
            </p:cNvSpPr>
            <p:nvPr/>
          </p:nvSpPr>
          <p:spPr bwMode="auto">
            <a:xfrm>
              <a:off x="762000" y="2971800"/>
              <a:ext cx="660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GOAL</a:t>
              </a:r>
              <a:endParaRPr lang="en-US" sz="1100" dirty="0"/>
            </a:p>
          </p:txBody>
        </p:sp>
      </p:grpSp>
      <p:grpSp>
        <p:nvGrpSpPr>
          <p:cNvPr id="17" name="Group 16"/>
          <p:cNvGrpSpPr/>
          <p:nvPr/>
        </p:nvGrpSpPr>
        <p:grpSpPr>
          <a:xfrm>
            <a:off x="762000" y="5085365"/>
            <a:ext cx="3897630" cy="621546"/>
            <a:chOff x="762000" y="5402580"/>
            <a:chExt cx="3897630" cy="621546"/>
          </a:xfrm>
        </p:grpSpPr>
        <p:sp>
          <p:nvSpPr>
            <p:cNvPr id="13" name="Rectangle 14"/>
            <p:cNvSpPr>
              <a:spLocks noChangeArrowheads="1"/>
            </p:cNvSpPr>
            <p:nvPr/>
          </p:nvSpPr>
          <p:spPr bwMode="auto">
            <a:xfrm>
              <a:off x="762000" y="5402580"/>
              <a:ext cx="16764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a:solidFill>
                    <a:schemeClr val="bg1"/>
                  </a:solidFill>
                </a:rPr>
                <a:t>DATA TO EXCHANGE</a:t>
              </a:r>
              <a:endParaRPr lang="en-US" sz="1100" dirty="0"/>
            </a:p>
          </p:txBody>
        </p:sp>
        <p:sp>
          <p:nvSpPr>
            <p:cNvPr id="14" name="Rectangle 15"/>
            <p:cNvSpPr>
              <a:spLocks noChangeArrowheads="1"/>
            </p:cNvSpPr>
            <p:nvPr/>
          </p:nvSpPr>
          <p:spPr bwMode="auto">
            <a:xfrm>
              <a:off x="773430" y="5839460"/>
              <a:ext cx="3886200" cy="18466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pPr marL="171450" indent="-171450">
                <a:buFont typeface="Arial" panose="020B0604020202020204" pitchFamily="34" charset="0"/>
                <a:buChar char="•"/>
              </a:pPr>
              <a:r>
                <a:rPr lang="en-US" sz="1200" dirty="0" smtClean="0"/>
                <a:t>Summary of Care documents</a:t>
              </a:r>
            </a:p>
          </p:txBody>
        </p:sp>
      </p:grpSp>
      <p:grpSp>
        <p:nvGrpSpPr>
          <p:cNvPr id="3" name="Group 2"/>
          <p:cNvGrpSpPr/>
          <p:nvPr/>
        </p:nvGrpSpPr>
        <p:grpSpPr>
          <a:xfrm>
            <a:off x="762000" y="1905000"/>
            <a:ext cx="3897630" cy="626477"/>
            <a:chOff x="762000" y="1905000"/>
            <a:chExt cx="3897630" cy="626477"/>
          </a:xfrm>
        </p:grpSpPr>
        <p:sp>
          <p:nvSpPr>
            <p:cNvPr id="15" name="Rectangle 17"/>
            <p:cNvSpPr>
              <a:spLocks noChangeArrowheads="1"/>
            </p:cNvSpPr>
            <p:nvPr/>
          </p:nvSpPr>
          <p:spPr bwMode="auto">
            <a:xfrm>
              <a:off x="762000" y="1905000"/>
              <a:ext cx="1371600" cy="330200"/>
            </a:xfrm>
            <a:prstGeom prst="rect">
              <a:avLst/>
            </a:prstGeom>
            <a:solidFill>
              <a:srgbClr val="142456"/>
            </a:solidFill>
            <a:ln w="12700">
              <a:solidFill>
                <a:schemeClr val="bg1"/>
              </a:solidFill>
              <a:miter lim="800000"/>
              <a:headEnd/>
              <a:tailEnd/>
            </a:ln>
          </p:spPr>
          <p:txBody>
            <a:bodyPr wrap="none" anchor="ctr"/>
            <a:lstStyle/>
            <a:p>
              <a:pPr algn="ctr"/>
              <a:r>
                <a:rPr lang="en-US" sz="1100" dirty="0" smtClean="0">
                  <a:solidFill>
                    <a:schemeClr val="bg1"/>
                  </a:solidFill>
                </a:rPr>
                <a:t>ORGANIZATION</a:t>
              </a:r>
              <a:endParaRPr lang="en-US" sz="1100" dirty="0"/>
            </a:p>
          </p:txBody>
        </p:sp>
        <p:sp>
          <p:nvSpPr>
            <p:cNvPr id="16" name="Rectangle 18"/>
            <p:cNvSpPr>
              <a:spLocks noChangeArrowheads="1"/>
            </p:cNvSpPr>
            <p:nvPr/>
          </p:nvSpPr>
          <p:spPr bwMode="auto">
            <a:xfrm>
              <a:off x="773430" y="2362200"/>
              <a:ext cx="3886200" cy="169277"/>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wrap="square" lIns="0" tIns="0" rIns="0" bIns="0">
              <a:spAutoFit/>
            </a:bodyPr>
            <a:lstStyle/>
            <a:p>
              <a:r>
                <a:rPr lang="en-US" sz="1100" dirty="0" smtClean="0"/>
                <a:t>Upham’s Corner Health Center (UCHC)</a:t>
              </a:r>
              <a:endParaRPr lang="en-US" dirty="0"/>
            </a:p>
          </p:txBody>
        </p:sp>
      </p:grpSp>
      <p:pic>
        <p:nvPicPr>
          <p:cNvPr id="22" name="Picture 21"/>
          <p:cNvPicPr>
            <a:picLocks noChangeAspect="1"/>
          </p:cNvPicPr>
          <p:nvPr/>
        </p:nvPicPr>
        <p:blipFill>
          <a:blip r:embed="rId2"/>
          <a:srcRect r="-38" b="9999"/>
          <a:stretch>
            <a:fillRect/>
          </a:stretch>
        </p:blipFill>
        <p:spPr>
          <a:xfrm>
            <a:off x="4" y="788670"/>
            <a:ext cx="9159246" cy="45720"/>
          </a:xfrm>
          <a:prstGeom prst="rect">
            <a:avLst/>
          </a:prstGeom>
          <a:effectLst/>
        </p:spPr>
      </p:pic>
      <p:sp>
        <p:nvSpPr>
          <p:cNvPr id="24" name="TextBox 23"/>
          <p:cNvSpPr txBox="1"/>
          <p:nvPr/>
        </p:nvSpPr>
        <p:spPr>
          <a:xfrm>
            <a:off x="0" y="872391"/>
            <a:ext cx="9144000" cy="646331"/>
          </a:xfrm>
          <a:prstGeom prst="rect">
            <a:avLst/>
          </a:prstGeom>
          <a:noFill/>
        </p:spPr>
        <p:txBody>
          <a:bodyPr wrap="square" rtlCol="0">
            <a:spAutoFit/>
          </a:bodyPr>
          <a:lstStyle/>
          <a:p>
            <a:pPr algn="ctr"/>
            <a:r>
              <a:rPr lang="en-US" b="1" dirty="0">
                <a:solidFill>
                  <a:srgbClr val="F37E2D"/>
                </a:solidFill>
              </a:rPr>
              <a:t>SUMMARY OF CARE DOCUMENT EXCHANGE </a:t>
            </a:r>
            <a:br>
              <a:rPr lang="en-US" b="1" dirty="0">
                <a:solidFill>
                  <a:srgbClr val="F37E2D"/>
                </a:solidFill>
              </a:rPr>
            </a:br>
            <a:r>
              <a:rPr lang="en-US" b="1" dirty="0">
                <a:solidFill>
                  <a:srgbClr val="F37E2D"/>
                </a:solidFill>
              </a:rPr>
              <a:t>FROM CHILDREN’S HOSPITAL TO COMMUNITY HEALTH CENTER</a:t>
            </a:r>
            <a:endParaRPr lang="en-US" sz="1600" dirty="0"/>
          </a:p>
        </p:txBody>
      </p:sp>
      <p:sp>
        <p:nvSpPr>
          <p:cNvPr id="25" name="TextBox 24"/>
          <p:cNvSpPr txBox="1"/>
          <p:nvPr/>
        </p:nvSpPr>
        <p:spPr>
          <a:xfrm>
            <a:off x="1" y="6629400"/>
            <a:ext cx="2903220" cy="230832"/>
          </a:xfrm>
          <a:prstGeom prst="rect">
            <a:avLst/>
          </a:prstGeom>
          <a:noFill/>
          <a:ln>
            <a:noFill/>
          </a:ln>
        </p:spPr>
        <p:txBody>
          <a:bodyPr wrap="square" rtlCol="0">
            <a:spAutoFit/>
          </a:bodyPr>
          <a:lstStyle/>
          <a:p>
            <a:r>
              <a:rPr lang="en-US" sz="900" dirty="0" smtClean="0"/>
              <a:t>Icons provided by</a:t>
            </a:r>
            <a:r>
              <a:rPr lang="en-US" sz="900" dirty="0" smtClean="0">
                <a:solidFill>
                  <a:schemeClr val="accent1">
                    <a:lumMod val="75000"/>
                  </a:schemeClr>
                </a:solidFill>
              </a:rPr>
              <a:t> </a:t>
            </a:r>
            <a:r>
              <a:rPr lang="en-US" sz="900" b="1" dirty="0" err="1" smtClean="0">
                <a:solidFill>
                  <a:srgbClr val="577ABC"/>
                </a:solidFill>
              </a:rPr>
              <a:t>MeHI</a:t>
            </a:r>
            <a:r>
              <a:rPr lang="en-US" sz="900" dirty="0" smtClean="0">
                <a:solidFill>
                  <a:schemeClr val="accent1">
                    <a:lumMod val="75000"/>
                  </a:schemeClr>
                </a:solidFill>
              </a:rPr>
              <a:t> </a:t>
            </a:r>
            <a:r>
              <a:rPr lang="en-US" sz="900" dirty="0" smtClean="0"/>
              <a:t>at </a:t>
            </a:r>
            <a:r>
              <a:rPr lang="en-US" sz="900" dirty="0" smtClean="0">
                <a:hlinkClick r:id="rId3"/>
              </a:rPr>
              <a:t>mehi.masstech.org/Icons</a:t>
            </a:r>
            <a:r>
              <a:rPr lang="en-US" sz="900" dirty="0" smtClean="0"/>
              <a:t> </a:t>
            </a:r>
            <a:endParaRPr lang="en-US" sz="900" dirty="0"/>
          </a:p>
        </p:txBody>
      </p:sp>
      <p:sp>
        <p:nvSpPr>
          <p:cNvPr id="23" name="Oval 22">
            <a:hlinkClick r:id="rId4"/>
          </p:cNvPr>
          <p:cNvSpPr/>
          <p:nvPr/>
        </p:nvSpPr>
        <p:spPr bwMode="auto">
          <a:xfrm>
            <a:off x="8099932" y="5828127"/>
            <a:ext cx="974870" cy="974870"/>
          </a:xfrm>
          <a:prstGeom prst="ellipse">
            <a:avLst/>
          </a:prstGeom>
          <a:solidFill>
            <a:schemeClr val="accent2"/>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27" name="TextBox 26">
            <a:hlinkClick r:id="rId4"/>
          </p:cNvPr>
          <p:cNvSpPr txBox="1"/>
          <p:nvPr/>
        </p:nvSpPr>
        <p:spPr>
          <a:xfrm>
            <a:off x="8099932" y="6004250"/>
            <a:ext cx="974870" cy="600164"/>
          </a:xfrm>
          <a:prstGeom prst="rect">
            <a:avLst/>
          </a:prstGeom>
          <a:noFill/>
        </p:spPr>
        <p:txBody>
          <a:bodyPr wrap="square" rtlCol="0" anchor="ctr">
            <a:spAutoFit/>
          </a:bodyPr>
          <a:lstStyle/>
          <a:p>
            <a:pPr algn="ctr"/>
            <a:r>
              <a:rPr lang="en-US" sz="1100" b="1" dirty="0" smtClean="0">
                <a:solidFill>
                  <a:srgbClr val="142456"/>
                </a:solidFill>
              </a:rPr>
              <a:t>READ </a:t>
            </a:r>
          </a:p>
          <a:p>
            <a:pPr algn="ctr"/>
            <a:r>
              <a:rPr lang="en-US" sz="1100" b="1" dirty="0" smtClean="0">
                <a:solidFill>
                  <a:srgbClr val="142456"/>
                </a:solidFill>
              </a:rPr>
              <a:t>THE FULL STORY</a:t>
            </a:r>
            <a:endParaRPr lang="en-US" sz="1100" b="1" dirty="0">
              <a:solidFill>
                <a:srgbClr val="142456"/>
              </a:solidFill>
            </a:endParaRPr>
          </a:p>
        </p:txBody>
      </p:sp>
      <p:sp>
        <p:nvSpPr>
          <p:cNvPr id="28" name="TextBox 27"/>
          <p:cNvSpPr txBox="1"/>
          <p:nvPr/>
        </p:nvSpPr>
        <p:spPr>
          <a:xfrm>
            <a:off x="2926081" y="0"/>
            <a:ext cx="3234689" cy="551200"/>
          </a:xfrm>
          <a:prstGeom prst="rect">
            <a:avLst/>
          </a:prstGeom>
          <a:solidFill>
            <a:srgbClr val="F6822B"/>
          </a:solidFill>
        </p:spPr>
        <p:txBody>
          <a:bodyPr wrap="square" rIns="91440" rtlCol="0" anchor="ctr">
            <a:noAutofit/>
          </a:bodyPr>
          <a:lstStyle/>
          <a:p>
            <a:pPr algn="ctr"/>
            <a:r>
              <a:rPr lang="en-US">
                <a:solidFill>
                  <a:schemeClr val="bg1"/>
                </a:solidFill>
                <a:latin typeface="Verdana" panose="020B0604030504040204" pitchFamily="34" charset="0"/>
                <a:ea typeface="Verdana" panose="020B0604030504040204" pitchFamily="34" charset="0"/>
                <a:cs typeface="Verdana" panose="020B0604030504040204" pitchFamily="34" charset="0"/>
              </a:rPr>
              <a:t>SUMMARIES </a:t>
            </a: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OF CARE</a:t>
            </a:r>
          </a:p>
          <a:p>
            <a:pPr algn="ctr"/>
            <a:r>
              <a:rPr lang="en-US" dirty="0" smtClean="0">
                <a:solidFill>
                  <a:schemeClr val="bg1"/>
                </a:solidFill>
                <a:latin typeface="Verdana" panose="020B0604030504040204" pitchFamily="34" charset="0"/>
                <a:ea typeface="Verdana" panose="020B0604030504040204" pitchFamily="34" charset="0"/>
                <a:cs typeface="Verdana" panose="020B0604030504040204" pitchFamily="34" charset="0"/>
              </a:rPr>
              <a:t>USE CASE</a:t>
            </a:r>
            <a:endParaRPr lang="en-US"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34264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HI-template-setup">
  <a:themeElements>
    <a:clrScheme name="Custom 4">
      <a:dk1>
        <a:srgbClr val="404040"/>
      </a:dk1>
      <a:lt1>
        <a:srgbClr val="FFFFFF"/>
      </a:lt1>
      <a:dk2>
        <a:srgbClr val="464646"/>
      </a:dk2>
      <a:lt2>
        <a:srgbClr val="95979A"/>
      </a:lt2>
      <a:accent1>
        <a:srgbClr val="567ABD"/>
      </a:accent1>
      <a:accent2>
        <a:srgbClr val="F48228"/>
      </a:accent2>
      <a:accent3>
        <a:srgbClr val="1F3368"/>
      </a:accent3>
      <a:accent4>
        <a:srgbClr val="838BB4"/>
      </a:accent4>
      <a:accent5>
        <a:srgbClr val="1968B3"/>
      </a:accent5>
      <a:accent6>
        <a:srgbClr val="FFFFFF"/>
      </a:accent6>
      <a:hlink>
        <a:srgbClr val="F48228"/>
      </a:hlink>
      <a:folHlink>
        <a:srgbClr val="1968B3"/>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3482</TotalTime>
  <Words>307</Words>
  <Application>Microsoft Office PowerPoint</Application>
  <PresentationFormat>On-screen Show (4:3)</PresentationFormat>
  <Paragraphs>32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Arial</vt:lpstr>
      <vt:lpstr>Calibri</vt:lpstr>
      <vt:lpstr>Verdana</vt:lpstr>
      <vt:lpstr>Wingdings</vt:lpstr>
      <vt:lpstr>MeHI-template-setup</vt:lpstr>
      <vt:lpstr>PowerPoint Presentation</vt:lpstr>
      <vt:lpstr>PowerPoint Presentation</vt:lpstr>
    </vt:vector>
  </TitlesOfParts>
  <Company>jbird graphics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Tallman</dc:creator>
  <cp:lastModifiedBy>Rik Kerstens</cp:lastModifiedBy>
  <cp:revision>162</cp:revision>
  <dcterms:created xsi:type="dcterms:W3CDTF">2015-12-02T16:31:52Z</dcterms:created>
  <dcterms:modified xsi:type="dcterms:W3CDTF">2021-03-24T13:01:22Z</dcterms:modified>
</cp:coreProperties>
</file>