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75" r:id="rId2"/>
    <p:sldId id="276"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8">
          <p15:clr>
            <a:srgbClr val="A4A3A4"/>
          </p15:clr>
        </p15:guide>
        <p15:guide id="2" pos="1652">
          <p15:clr>
            <a:srgbClr val="A4A3A4"/>
          </p15:clr>
        </p15:guide>
        <p15:guide id="3" orient="horz" pos="3913">
          <p15:clr>
            <a:srgbClr val="A4A3A4"/>
          </p15:clr>
        </p15:guide>
        <p15:guide id="4" orient="horz" pos="3510">
          <p15:clr>
            <a:srgbClr val="A4A3A4"/>
          </p15:clr>
        </p15:guide>
        <p15:guide id="5" orient="horz" pos="2473">
          <p15:clr>
            <a:srgbClr val="A4A3A4"/>
          </p15:clr>
        </p15:guide>
        <p15:guide id="6" orient="horz" pos="2153">
          <p15:clr>
            <a:srgbClr val="A4A3A4"/>
          </p15:clr>
        </p15:guide>
        <p15:guide id="7" orient="horz" pos="969">
          <p15:clr>
            <a:srgbClr val="A4A3A4"/>
          </p15:clr>
        </p15:guide>
        <p15:guide id="8" orient="horz" pos="707">
          <p15:clr>
            <a:srgbClr val="A4A3A4"/>
          </p15:clr>
        </p15:guide>
        <p15:guide id="9" orient="horz" pos="1756">
          <p15:clr>
            <a:srgbClr val="A4A3A4"/>
          </p15:clr>
        </p15:guide>
        <p15:guide id="10" orient="horz" pos="1609">
          <p15:clr>
            <a:srgbClr val="A4A3A4"/>
          </p15:clr>
        </p15:guide>
        <p15:guide id="11" orient="horz" pos="3369">
          <p15:clr>
            <a:srgbClr val="A4A3A4"/>
          </p15:clr>
        </p15:guide>
        <p15:guide id="12" pos="3955">
          <p15:clr>
            <a:srgbClr val="A4A3A4"/>
          </p15:clr>
        </p15:guide>
        <p15:guide id="13" pos="2881">
          <p15:clr>
            <a:srgbClr val="A4A3A4"/>
          </p15:clr>
        </p15:guide>
        <p15:guide id="14" pos="3597">
          <p15:clr>
            <a:srgbClr val="A4A3A4"/>
          </p15:clr>
        </p15:guide>
        <p15:guide id="15" pos="5408">
          <p15:clr>
            <a:srgbClr val="A4A3A4"/>
          </p15:clr>
        </p15:guide>
        <p15:guide id="16" pos="436">
          <p15:clr>
            <a:srgbClr val="A4A3A4"/>
          </p15:clr>
        </p15:guide>
        <p15:guide id="17" pos="1876">
          <p15:clr>
            <a:srgbClr val="A4A3A4"/>
          </p15:clr>
        </p15:guide>
        <p15:guide id="18" pos="215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7ABC"/>
    <a:srgbClr val="ECEEEC"/>
    <a:srgbClr val="C6C6C6"/>
    <a:srgbClr val="012653"/>
    <a:srgbClr val="F8F8F8"/>
    <a:srgbClr val="F0F0F0"/>
    <a:srgbClr val="EBEBEB"/>
    <a:srgbClr val="FAFAFA"/>
    <a:srgbClr val="E6E6E6"/>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494" y="102"/>
      </p:cViewPr>
      <p:guideLst>
        <p:guide orient="horz" pos="2148"/>
        <p:guide pos="1652"/>
        <p:guide orient="horz" pos="3913"/>
        <p:guide orient="horz" pos="3510"/>
        <p:guide orient="horz" pos="2473"/>
        <p:guide orient="horz" pos="2153"/>
        <p:guide orient="horz" pos="969"/>
        <p:guide orient="horz" pos="707"/>
        <p:guide orient="horz" pos="1756"/>
        <p:guide orient="horz" pos="1609"/>
        <p:guide orient="horz" pos="3369"/>
        <p:guide pos="3955"/>
        <p:guide pos="2881"/>
        <p:guide pos="3597"/>
        <p:guide pos="5408"/>
        <p:guide pos="436"/>
        <p:guide pos="1876"/>
        <p:guide pos="215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BE2EBC-AEFF-1147-80FC-EBB4256C6EC0}" type="datetimeFigureOut">
              <a:rPr lang="en-US" smtClean="0"/>
              <a:t>3/24/2021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506B95-1B73-9443-90A7-5CD59A19E7F0}" type="slidenum">
              <a:rPr lang="en-US" smtClean="0"/>
              <a:t>‹#›</a:t>
            </a:fld>
            <a:endParaRPr lang="en-US"/>
          </a:p>
        </p:txBody>
      </p:sp>
    </p:spTree>
    <p:extLst>
      <p:ext uri="{BB962C8B-B14F-4D97-AF65-F5344CB8AC3E}">
        <p14:creationId xmlns:p14="http://schemas.microsoft.com/office/powerpoint/2010/main" val="42741157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851" y="2423161"/>
            <a:ext cx="7819949" cy="822959"/>
          </a:xfrm>
          <a:prstGeom prst="rect">
            <a:avLst/>
          </a:prstGeom>
        </p:spPr>
        <p:txBody>
          <a:bodyPr lIns="91415" tIns="45707" rIns="91415" bIns="45707"/>
          <a:lstStyle>
            <a:lvl1pPr algn="r">
              <a:defRPr sz="3200" b="0" i="0">
                <a:solidFill>
                  <a:schemeClr val="bg1"/>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3344575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909325"/>
            <a:ext cx="3008314" cy="1162050"/>
          </a:xfrm>
          <a:prstGeom prst="rect">
            <a:avLst/>
          </a:prstGeom>
        </p:spPr>
        <p:txBody>
          <a:bodyPr lIns="91415" tIns="45707" rIns="91415" bIns="45707" anchor="b"/>
          <a:lstStyle>
            <a:lvl1pPr algn="l">
              <a:defRPr sz="19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1" y="909323"/>
            <a:ext cx="5111750" cy="52879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700">
                <a:solidFill>
                  <a:schemeClr val="tx1"/>
                </a:solidFill>
              </a:defRPr>
            </a:lvl2pPr>
            <a:lvl3pPr>
              <a:buClr>
                <a:srgbClr val="F5812A"/>
              </a:buClr>
              <a:defRPr sz="1700">
                <a:solidFill>
                  <a:schemeClr val="tx1"/>
                </a:solidFill>
              </a:defRPr>
            </a:lvl3pPr>
            <a:lvl4pPr>
              <a:buClr>
                <a:srgbClr val="F5812A"/>
              </a:buClr>
              <a:defRPr sz="1700">
                <a:solidFill>
                  <a:schemeClr val="tx1"/>
                </a:solidFill>
              </a:defRPr>
            </a:lvl4pPr>
            <a:lvl5pPr>
              <a:buClr>
                <a:srgbClr val="F5812A"/>
              </a:buClr>
              <a:defRPr sz="17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28523"/>
            <a:ext cx="3008314" cy="4068763"/>
          </a:xfrm>
          <a:prstGeom prst="rect">
            <a:avLst/>
          </a:prstGeom>
        </p:spPr>
        <p:txBody>
          <a:bodyPr lIns="91415" tIns="45707" rIns="91415" bIns="45707"/>
          <a:lstStyle>
            <a:lvl1pPr marL="0" indent="0">
              <a:buNone/>
              <a:defRPr sz="1400">
                <a:solidFill>
                  <a:schemeClr val="tx1">
                    <a:lumMod val="60000"/>
                    <a:lumOff val="40000"/>
                  </a:schemeClr>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extLst>
      <p:ext uri="{BB962C8B-B14F-4D97-AF65-F5344CB8AC3E}">
        <p14:creationId xmlns:p14="http://schemas.microsoft.com/office/powerpoint/2010/main" val="292259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a:prstGeom prst="rect">
            <a:avLst/>
          </a:prstGeom>
        </p:spPr>
        <p:txBody>
          <a:bodyPr lIns="91415" tIns="45707" rIns="91415" bIns="45707" anchor="b"/>
          <a:lstStyle>
            <a:lvl1pPr algn="l">
              <a:defRPr sz="2000" b="1">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9" y="1066800"/>
            <a:ext cx="5486400" cy="3660775"/>
          </a:xfrm>
          <a:prstGeom prst="rect">
            <a:avLst/>
          </a:prstGeom>
        </p:spPr>
        <p:txBody>
          <a:bodyPr lIns="91415" tIns="45707" rIns="91415" bIns="45707"/>
          <a:lstStyle>
            <a:lvl1pPr marL="0" indent="0">
              <a:buNone/>
              <a:defRPr sz="3200"/>
            </a:lvl1pPr>
            <a:lvl2pPr marL="457072" indent="0">
              <a:buNone/>
              <a:defRPr sz="2800"/>
            </a:lvl2pPr>
            <a:lvl3pPr marL="914144" indent="0">
              <a:buNone/>
              <a:defRPr sz="2400"/>
            </a:lvl3pPr>
            <a:lvl4pPr marL="1371216" indent="0">
              <a:buNone/>
              <a:defRPr sz="2000"/>
            </a:lvl4pPr>
            <a:lvl5pPr marL="1828288" indent="0">
              <a:buNone/>
              <a:defRPr sz="2000"/>
            </a:lvl5pPr>
            <a:lvl6pPr marL="2285360" indent="0">
              <a:buNone/>
              <a:defRPr sz="2000"/>
            </a:lvl6pPr>
            <a:lvl7pPr marL="2742432" indent="0">
              <a:buNone/>
              <a:defRPr sz="2000"/>
            </a:lvl7pPr>
            <a:lvl8pPr marL="3199504" indent="0">
              <a:buNone/>
              <a:defRPr sz="2000"/>
            </a:lvl8pPr>
            <a:lvl9pPr marL="3656576"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9" y="5367338"/>
            <a:ext cx="5486400" cy="804862"/>
          </a:xfrm>
          <a:prstGeom prst="rect">
            <a:avLst/>
          </a:prstGeom>
        </p:spPr>
        <p:txBody>
          <a:bodyPr lIns="91415" tIns="45707" rIns="91415" bIns="45707"/>
          <a:lstStyle>
            <a:lvl1pPr marL="0" indent="0">
              <a:buNone/>
              <a:defRPr sz="1400">
                <a:solidFill>
                  <a:schemeClr val="tx1"/>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extLst>
      <p:ext uri="{BB962C8B-B14F-4D97-AF65-F5344CB8AC3E}">
        <p14:creationId xmlns:p14="http://schemas.microsoft.com/office/powerpoint/2010/main" val="676491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1" y="914400"/>
            <a:ext cx="8229601" cy="1143000"/>
          </a:xfrm>
          <a:prstGeom prst="rect">
            <a:avLst/>
          </a:prstGeom>
        </p:spPr>
        <p:txBody>
          <a:bodyPr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1" y="2133600"/>
            <a:ext cx="8229601" cy="39925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20292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a:prstGeom prst="rect">
            <a:avLst/>
          </a:prstGeom>
        </p:spPr>
        <p:txBody>
          <a:bodyPr vert="eaVert"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515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solidFill>
                <a:srgbClr val="404040"/>
              </a:solidFill>
            </a:endParaRPr>
          </a:p>
        </p:txBody>
      </p:sp>
      <p:sp>
        <p:nvSpPr>
          <p:cNvPr id="5" name="Rectangle 5"/>
          <p:cNvSpPr>
            <a:spLocks noGrp="1" noChangeArrowheads="1"/>
          </p:cNvSpPr>
          <p:nvPr>
            <p:ph type="ftr" sz="quarter" idx="11"/>
          </p:nvPr>
        </p:nvSpPr>
        <p:spPr>
          <a:xfrm>
            <a:off x="635000" y="6383020"/>
            <a:ext cx="5105400" cy="38100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353531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1" y="1166019"/>
            <a:ext cx="8229601" cy="4525963"/>
          </a:xfrm>
          <a:prstGeom prst="rect">
            <a:avLst/>
          </a:prstGeom>
        </p:spPr>
        <p:txBody>
          <a:bodyPr lIns="91415" tIns="45707" rIns="91415" bIns="45707"/>
          <a:lstStyle>
            <a:lvl1pPr>
              <a:spcBef>
                <a:spcPts val="1200"/>
              </a:spcBef>
              <a:buClr>
                <a:srgbClr val="F5812A"/>
              </a:buClr>
              <a:buFont typeface="Wingdings" charset="2"/>
              <a:buChar char="§"/>
              <a:defRPr sz="2400">
                <a:solidFill>
                  <a:schemeClr val="tx1"/>
                </a:solidFill>
              </a:defRPr>
            </a:lvl1pPr>
            <a:lvl2pPr>
              <a:spcBef>
                <a:spcPts val="600"/>
              </a:spcBef>
              <a:buClr>
                <a:srgbClr val="F5812A"/>
              </a:buClr>
              <a:defRPr sz="2200">
                <a:solidFill>
                  <a:schemeClr val="tx1"/>
                </a:solidFill>
              </a:defRPr>
            </a:lvl2pPr>
            <a:lvl3pPr>
              <a:spcBef>
                <a:spcPts val="600"/>
              </a:spcBef>
              <a:buClr>
                <a:srgbClr val="F5812A"/>
              </a:buClr>
              <a:defRPr sz="2000">
                <a:solidFill>
                  <a:schemeClr val="tx1"/>
                </a:solidFill>
              </a:defRPr>
            </a:lvl3pPr>
            <a:lvl4pPr>
              <a:spcBef>
                <a:spcPts val="600"/>
              </a:spcBef>
              <a:buClr>
                <a:srgbClr val="F5812A"/>
              </a:buClr>
              <a:defRPr sz="1800">
                <a:solidFill>
                  <a:schemeClr val="tx1"/>
                </a:solidFill>
              </a:defRPr>
            </a:lvl4pPr>
            <a:lvl5pPr>
              <a:spcBef>
                <a:spcPts val="600"/>
              </a:spcBef>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0657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165102"/>
            <a:ext cx="8229601" cy="635000"/>
          </a:xfrm>
          <a:prstGeom prst="rect">
            <a:avLst/>
          </a:prstGeom>
        </p:spPr>
        <p:txBody>
          <a:bodyPr lIns="91415" tIns="45707" rIns="91415" bIns="45707"/>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74483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152400"/>
            <a:ext cx="8229601" cy="647700"/>
          </a:xfrm>
          <a:prstGeom prst="rect">
            <a:avLst/>
          </a:prstGeom>
        </p:spPr>
        <p:txBody>
          <a:bodyPr lIns="91415" tIns="45707" rIns="91415" bIns="45707"/>
          <a:lstStyle>
            <a:lvl1pPr algn="l">
              <a:defRPr sz="240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25577"/>
            <a:ext cx="4040188"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46300"/>
            <a:ext cx="4040188"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425577"/>
            <a:ext cx="4041774"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46300"/>
            <a:ext cx="4041774"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8824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6"/>
          </a:xfrm>
          <a:prstGeom prst="rect">
            <a:avLst/>
          </a:prstGeom>
        </p:spPr>
        <p:txBody>
          <a:bodyPr lIns="91415" tIns="45707" rIns="91415" bIns="45707" anchor="t"/>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4" y="2906713"/>
            <a:ext cx="7772400" cy="1500187"/>
          </a:xfrm>
          <a:prstGeom prst="rect">
            <a:avLst/>
          </a:prstGeom>
        </p:spPr>
        <p:txBody>
          <a:bodyPr lIns="91415" tIns="45707" rIns="91415" bIns="45707" anchor="b"/>
          <a:lstStyle>
            <a:lvl1pPr marL="0" indent="0">
              <a:buNone/>
              <a:defRPr sz="2000">
                <a:solidFill>
                  <a:schemeClr val="tx1"/>
                </a:solidFill>
              </a:defRPr>
            </a:lvl1pPr>
            <a:lvl2pPr marL="457072" indent="0">
              <a:buNone/>
              <a:defRPr sz="1800"/>
            </a:lvl2pPr>
            <a:lvl3pPr marL="914144" indent="0">
              <a:buNone/>
              <a:defRPr sz="1600"/>
            </a:lvl3pPr>
            <a:lvl4pPr marL="1371216" indent="0">
              <a:buNone/>
              <a:defRPr sz="1400"/>
            </a:lvl4pPr>
            <a:lvl5pPr marL="1828288" indent="0">
              <a:buNone/>
              <a:defRPr sz="1400"/>
            </a:lvl5pPr>
            <a:lvl6pPr marL="2285360" indent="0">
              <a:buNone/>
              <a:defRPr sz="1400"/>
            </a:lvl6pPr>
            <a:lvl7pPr marL="2742432" indent="0">
              <a:buNone/>
              <a:defRPr sz="1400"/>
            </a:lvl7pPr>
            <a:lvl8pPr marL="3199504" indent="0">
              <a:buNone/>
              <a:defRPr sz="1400"/>
            </a:lvl8pPr>
            <a:lvl9pPr marL="3656576" indent="0">
              <a:buNone/>
              <a:defRPr sz="1400"/>
            </a:lvl9pPr>
          </a:lstStyle>
          <a:p>
            <a:pPr lvl="0"/>
            <a:r>
              <a:rPr lang="en-US" smtClean="0"/>
              <a:t>Click to edit Master text styles</a:t>
            </a:r>
          </a:p>
        </p:txBody>
      </p:sp>
    </p:spTree>
    <p:extLst>
      <p:ext uri="{BB962C8B-B14F-4D97-AF65-F5344CB8AC3E}">
        <p14:creationId xmlns:p14="http://schemas.microsoft.com/office/powerpoint/2010/main" val="164272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1" y="1066800"/>
            <a:ext cx="8229601" cy="1143000"/>
          </a:xfrm>
          <a:prstGeom prst="rect">
            <a:avLst/>
          </a:prstGeom>
        </p:spPr>
        <p:txBody>
          <a:bodyPr lIns="91415" tIns="45707" rIns="91415" bIns="45707"/>
          <a:lstStyle>
            <a:lvl1pPr>
              <a:defRPr sz="3400">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759285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6" name="Title 5"/>
          <p:cNvSpPr>
            <a:spLocks noGrp="1"/>
          </p:cNvSpPr>
          <p:nvPr>
            <p:ph type="title"/>
          </p:nvPr>
        </p:nvSpPr>
        <p:spPr>
          <a:xfrm>
            <a:off x="457200" y="164592"/>
            <a:ext cx="8229600" cy="636422"/>
          </a:xfrm>
          <a:prstGeom prst="rect">
            <a:avLst/>
          </a:prstGeom>
        </p:spPr>
        <p:txBody>
          <a:bodyPr vert="horz" lIns="109728" tIns="54864" rIns="109728" bIns="54864"/>
          <a:lstStyle>
            <a:lvl1pPr algn="l">
              <a:defRPr sz="2400">
                <a:solidFill>
                  <a:srgbClr val="FFFFFF"/>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76520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title-no-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6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white">
    <p:spTree>
      <p:nvGrpSpPr>
        <p:cNvPr id="1" name=""/>
        <p:cNvGrpSpPr/>
        <p:nvPr/>
      </p:nvGrpSpPr>
      <p:grpSpPr>
        <a:xfrm>
          <a:off x="0" y="0"/>
          <a:ext cx="0" cy="0"/>
          <a:chOff x="0" y="0"/>
          <a:chExt cx="0" cy="0"/>
        </a:xfrm>
      </p:grpSpPr>
      <p:sp>
        <p:nvSpPr>
          <p:cNvPr id="5" name="Rectangle 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5966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9898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4" r:id="rId8"/>
    <p:sldLayoutId id="2147483673" r:id="rId9"/>
    <p:sldLayoutId id="2147483668" r:id="rId10"/>
    <p:sldLayoutId id="2147483669" r:id="rId11"/>
    <p:sldLayoutId id="2147483670" r:id="rId12"/>
    <p:sldLayoutId id="2147483671" r:id="rId13"/>
    <p:sldLayoutId id="2147483672" r:id="rId14"/>
  </p:sldLayoutIdLst>
  <p:hf hdr="0" dt="0"/>
  <p:txStyles>
    <p:title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5pPr>
      <a:lvl6pPr marL="457072" algn="ctr" rtl="0" eaLnBrk="1" fontAlgn="base" hangingPunct="1">
        <a:spcBef>
          <a:spcPct val="0"/>
        </a:spcBef>
        <a:spcAft>
          <a:spcPct val="0"/>
        </a:spcAft>
        <a:defRPr sz="4400">
          <a:solidFill>
            <a:schemeClr val="tx2"/>
          </a:solidFill>
          <a:latin typeface="Arial" charset="0"/>
        </a:defRPr>
      </a:lvl6pPr>
      <a:lvl7pPr marL="914144" algn="ctr" rtl="0" eaLnBrk="1" fontAlgn="base" hangingPunct="1">
        <a:spcBef>
          <a:spcPct val="0"/>
        </a:spcBef>
        <a:spcAft>
          <a:spcPct val="0"/>
        </a:spcAft>
        <a:defRPr sz="4400">
          <a:solidFill>
            <a:schemeClr val="tx2"/>
          </a:solidFill>
          <a:latin typeface="Arial" charset="0"/>
        </a:defRPr>
      </a:lvl7pPr>
      <a:lvl8pPr marL="1371216" algn="ctr" rtl="0" eaLnBrk="1" fontAlgn="base" hangingPunct="1">
        <a:spcBef>
          <a:spcPct val="0"/>
        </a:spcBef>
        <a:spcAft>
          <a:spcPct val="0"/>
        </a:spcAft>
        <a:defRPr sz="4400">
          <a:solidFill>
            <a:schemeClr val="tx2"/>
          </a:solidFill>
          <a:latin typeface="Arial" charset="0"/>
        </a:defRPr>
      </a:lvl8pPr>
      <a:lvl9pPr marL="1828288" algn="ctr" rtl="0" eaLnBrk="1" fontAlgn="base" hangingPunct="1">
        <a:spcBef>
          <a:spcPct val="0"/>
        </a:spcBef>
        <a:spcAft>
          <a:spcPct val="0"/>
        </a:spcAft>
        <a:defRPr sz="4400">
          <a:solidFill>
            <a:schemeClr val="tx2"/>
          </a:solidFill>
          <a:latin typeface="Arial" charset="0"/>
        </a:defRPr>
      </a:lvl9pPr>
    </p:titleStyle>
    <p:bodyStyle>
      <a:lvl1pPr marL="342804" indent="-342804"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742" indent="-285670" algn="l" rtl="0" eaLnBrk="1" fontAlgn="base" hangingPunct="1">
        <a:spcBef>
          <a:spcPct val="20000"/>
        </a:spcBef>
        <a:spcAft>
          <a:spcPct val="0"/>
        </a:spcAft>
        <a:buChar char="–"/>
        <a:defRPr sz="2800">
          <a:solidFill>
            <a:schemeClr val="tx1"/>
          </a:solidFill>
          <a:latin typeface="+mn-lt"/>
          <a:ea typeface="ＭＳ Ｐゴシック" charset="-128"/>
        </a:defRPr>
      </a:lvl2pPr>
      <a:lvl3pPr marL="1142680" indent="-228536" algn="l" rtl="0" eaLnBrk="1" fontAlgn="base" hangingPunct="1">
        <a:spcBef>
          <a:spcPct val="20000"/>
        </a:spcBef>
        <a:spcAft>
          <a:spcPct val="0"/>
        </a:spcAft>
        <a:buChar char="•"/>
        <a:defRPr sz="2400">
          <a:solidFill>
            <a:schemeClr val="tx1"/>
          </a:solidFill>
          <a:latin typeface="+mn-lt"/>
          <a:ea typeface="ＭＳ Ｐゴシック" charset="-128"/>
        </a:defRPr>
      </a:lvl3pPr>
      <a:lvl4pPr marL="1599752" indent="-228536" algn="l" rtl="0" eaLnBrk="1" fontAlgn="base" hangingPunct="1">
        <a:spcBef>
          <a:spcPct val="20000"/>
        </a:spcBef>
        <a:spcAft>
          <a:spcPct val="0"/>
        </a:spcAft>
        <a:buChar char="–"/>
        <a:defRPr sz="2000">
          <a:solidFill>
            <a:schemeClr val="tx1"/>
          </a:solidFill>
          <a:latin typeface="+mn-lt"/>
          <a:ea typeface="ＭＳ Ｐゴシック" charset="-128"/>
        </a:defRPr>
      </a:lvl4pPr>
      <a:lvl5pPr marL="2056824" indent="-228536" algn="l" rtl="0" eaLnBrk="1" fontAlgn="base" hangingPunct="1">
        <a:spcBef>
          <a:spcPct val="20000"/>
        </a:spcBef>
        <a:spcAft>
          <a:spcPct val="0"/>
        </a:spcAft>
        <a:buChar char="»"/>
        <a:defRPr sz="2000">
          <a:solidFill>
            <a:schemeClr val="tx1"/>
          </a:solidFill>
          <a:latin typeface="+mn-lt"/>
          <a:ea typeface="ＭＳ Ｐゴシック" charset="-128"/>
        </a:defRPr>
      </a:lvl5pPr>
      <a:lvl6pPr marL="2513896" indent="-228536" algn="l" rtl="0" eaLnBrk="1" fontAlgn="base" hangingPunct="1">
        <a:spcBef>
          <a:spcPct val="20000"/>
        </a:spcBef>
        <a:spcAft>
          <a:spcPct val="0"/>
        </a:spcAft>
        <a:buChar char="»"/>
        <a:defRPr sz="2000">
          <a:solidFill>
            <a:schemeClr val="tx1"/>
          </a:solidFill>
          <a:latin typeface="+mn-lt"/>
        </a:defRPr>
      </a:lvl6pPr>
      <a:lvl7pPr marL="2970968" indent="-228536" algn="l" rtl="0" eaLnBrk="1" fontAlgn="base" hangingPunct="1">
        <a:spcBef>
          <a:spcPct val="20000"/>
        </a:spcBef>
        <a:spcAft>
          <a:spcPct val="0"/>
        </a:spcAft>
        <a:buChar char="»"/>
        <a:defRPr sz="2000">
          <a:solidFill>
            <a:schemeClr val="tx1"/>
          </a:solidFill>
          <a:latin typeface="+mn-lt"/>
        </a:defRPr>
      </a:lvl7pPr>
      <a:lvl8pPr marL="3428040" indent="-228536" algn="l" rtl="0" eaLnBrk="1" fontAlgn="base" hangingPunct="1">
        <a:spcBef>
          <a:spcPct val="20000"/>
        </a:spcBef>
        <a:spcAft>
          <a:spcPct val="0"/>
        </a:spcAft>
        <a:buChar char="»"/>
        <a:defRPr sz="2000">
          <a:solidFill>
            <a:schemeClr val="tx1"/>
          </a:solidFill>
          <a:latin typeface="+mn-lt"/>
        </a:defRPr>
      </a:lvl8pPr>
      <a:lvl9pPr marL="3885112" indent="-228536"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144" rtl="0" eaLnBrk="1" latinLnBrk="0" hangingPunct="1">
        <a:defRPr sz="1800" kern="1200">
          <a:solidFill>
            <a:schemeClr val="tx1"/>
          </a:solidFill>
          <a:latin typeface="+mn-lt"/>
          <a:ea typeface="+mn-ea"/>
          <a:cs typeface="+mn-cs"/>
        </a:defRPr>
      </a:lvl1pPr>
      <a:lvl2pPr marL="457072" algn="l" defTabSz="914144" rtl="0" eaLnBrk="1" latinLnBrk="0" hangingPunct="1">
        <a:defRPr sz="1800" kern="1200">
          <a:solidFill>
            <a:schemeClr val="tx1"/>
          </a:solidFill>
          <a:latin typeface="+mn-lt"/>
          <a:ea typeface="+mn-ea"/>
          <a:cs typeface="+mn-cs"/>
        </a:defRPr>
      </a:lvl2pPr>
      <a:lvl3pPr marL="914144" algn="l" defTabSz="914144" rtl="0" eaLnBrk="1" latinLnBrk="0" hangingPunct="1">
        <a:defRPr sz="1800" kern="1200">
          <a:solidFill>
            <a:schemeClr val="tx1"/>
          </a:solidFill>
          <a:latin typeface="+mn-lt"/>
          <a:ea typeface="+mn-ea"/>
          <a:cs typeface="+mn-cs"/>
        </a:defRPr>
      </a:lvl3pPr>
      <a:lvl4pPr marL="1371216" algn="l" defTabSz="914144" rtl="0" eaLnBrk="1" latinLnBrk="0" hangingPunct="1">
        <a:defRPr sz="1800" kern="1200">
          <a:solidFill>
            <a:schemeClr val="tx1"/>
          </a:solidFill>
          <a:latin typeface="+mn-lt"/>
          <a:ea typeface="+mn-ea"/>
          <a:cs typeface="+mn-cs"/>
        </a:defRPr>
      </a:lvl4pPr>
      <a:lvl5pPr marL="1828288" algn="l" defTabSz="914144" rtl="0" eaLnBrk="1" latinLnBrk="0" hangingPunct="1">
        <a:defRPr sz="1800" kern="1200">
          <a:solidFill>
            <a:schemeClr val="tx1"/>
          </a:solidFill>
          <a:latin typeface="+mn-lt"/>
          <a:ea typeface="+mn-ea"/>
          <a:cs typeface="+mn-cs"/>
        </a:defRPr>
      </a:lvl5pPr>
      <a:lvl6pPr marL="2285360" algn="l" defTabSz="914144" rtl="0" eaLnBrk="1" latinLnBrk="0" hangingPunct="1">
        <a:defRPr sz="1800" kern="1200">
          <a:solidFill>
            <a:schemeClr val="tx1"/>
          </a:solidFill>
          <a:latin typeface="+mn-lt"/>
          <a:ea typeface="+mn-ea"/>
          <a:cs typeface="+mn-cs"/>
        </a:defRPr>
      </a:lvl6pPr>
      <a:lvl7pPr marL="2742432" algn="l" defTabSz="914144" rtl="0" eaLnBrk="1" latinLnBrk="0" hangingPunct="1">
        <a:defRPr sz="1800" kern="1200">
          <a:solidFill>
            <a:schemeClr val="tx1"/>
          </a:solidFill>
          <a:latin typeface="+mn-lt"/>
          <a:ea typeface="+mn-ea"/>
          <a:cs typeface="+mn-cs"/>
        </a:defRPr>
      </a:lvl7pPr>
      <a:lvl8pPr marL="3199504" algn="l" defTabSz="914144" rtl="0" eaLnBrk="1" latinLnBrk="0" hangingPunct="1">
        <a:defRPr sz="1800" kern="1200">
          <a:solidFill>
            <a:schemeClr val="tx1"/>
          </a:solidFill>
          <a:latin typeface="+mn-lt"/>
          <a:ea typeface="+mn-ea"/>
          <a:cs typeface="+mn-cs"/>
        </a:defRPr>
      </a:lvl8pPr>
      <a:lvl9pPr marL="3656576" algn="l" defTabSz="9141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mehi.masstech.org/Icon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8.xml"/><Relationship Id="rId5" Type="http://schemas.openxmlformats.org/officeDocument/2006/relationships/hyperlink" Target="https://www.masshiway.net/Resources/HIE_Spotlight_Stories/The_Dimock_Center" TargetMode="External"/><Relationship Id="rId4" Type="http://schemas.openxmlformats.org/officeDocument/2006/relationships/hyperlink" Target="http://www.mehi.masstech.org/Ic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bwMode="auto">
          <a:xfrm>
            <a:off x="381000" y="1654449"/>
            <a:ext cx="8382000" cy="3961810"/>
          </a:xfrm>
          <a:prstGeom prst="rect">
            <a:avLst/>
          </a:prstGeom>
          <a:solidFill>
            <a:srgbClr val="ECEEEC"/>
          </a:solidFill>
          <a:ln w="12700" cap="flat" cmpd="sng" algn="ctr">
            <a:solidFill>
              <a:schemeClr val="accent2">
                <a:alpha val="30000"/>
              </a:schemeClr>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pic>
        <p:nvPicPr>
          <p:cNvPr id="53" name="Picture 52" descr="use-case-arrows-3.png"/>
          <p:cNvPicPr>
            <a:picLocks noChangeAspect="1"/>
          </p:cNvPicPr>
          <p:nvPr/>
        </p:nvPicPr>
        <p:blipFill rotWithShape="1">
          <a:blip r:embed="rId2">
            <a:extLst>
              <a:ext uri="{28A0092B-C50C-407E-A947-70E740481C1C}">
                <a14:useLocalDpi xmlns:a14="http://schemas.microsoft.com/office/drawing/2010/main" val="0"/>
              </a:ext>
            </a:extLst>
          </a:blip>
          <a:srcRect b="61195"/>
          <a:stretch/>
        </p:blipFill>
        <p:spPr>
          <a:xfrm>
            <a:off x="2269067" y="2502115"/>
            <a:ext cx="4608576" cy="943864"/>
          </a:xfrm>
          <a:prstGeom prst="rect">
            <a:avLst/>
          </a:prstGeom>
        </p:spPr>
      </p:pic>
      <p:sp>
        <p:nvSpPr>
          <p:cNvPr id="6" name="Rectangle 16"/>
          <p:cNvSpPr>
            <a:spLocks noChangeArrowheads="1"/>
          </p:cNvSpPr>
          <p:nvPr/>
        </p:nvSpPr>
        <p:spPr bwMode="auto">
          <a:xfrm>
            <a:off x="1177290" y="5798820"/>
            <a:ext cx="7585710" cy="685800"/>
          </a:xfrm>
          <a:prstGeom prst="rect">
            <a:avLst/>
          </a:prstGeom>
          <a:solidFill>
            <a:schemeClr val="bg1"/>
          </a:solidFill>
          <a:ln w="9525">
            <a:solidFill>
              <a:srgbClr val="F37E2D"/>
            </a:solidFill>
            <a:miter lim="800000"/>
            <a:headEnd/>
            <a:tailEnd/>
          </a:ln>
        </p:spPr>
        <p:txBody>
          <a:bodyPr lIns="182880" rIns="182880" anchor="ctr"/>
          <a:lstStyle/>
          <a:p>
            <a:pPr>
              <a:lnSpc>
                <a:spcPct val="95000"/>
              </a:lnSpc>
            </a:pPr>
            <a:r>
              <a:rPr lang="en-US" sz="1200" dirty="0"/>
              <a:t>Improve patient care </a:t>
            </a:r>
            <a:r>
              <a:rPr lang="en-US" sz="1200" dirty="0" smtClean="0"/>
              <a:t>through document sharing via HIE to reduce recording errors and eliminate redundant medical care.</a:t>
            </a:r>
            <a:endParaRPr lang="en-US" sz="1200" dirty="0"/>
          </a:p>
        </p:txBody>
      </p:sp>
      <p:sp>
        <p:nvSpPr>
          <p:cNvPr id="7" name="Rectangle 17"/>
          <p:cNvSpPr>
            <a:spLocks noChangeArrowheads="1"/>
          </p:cNvSpPr>
          <p:nvPr/>
        </p:nvSpPr>
        <p:spPr bwMode="auto">
          <a:xfrm>
            <a:off x="381000" y="5798820"/>
            <a:ext cx="685800" cy="685800"/>
          </a:xfrm>
          <a:prstGeom prst="rect">
            <a:avLst/>
          </a:prstGeom>
          <a:noFill/>
          <a:ln w="9525">
            <a:solidFill>
              <a:srgbClr val="F37E2D"/>
            </a:solidFill>
            <a:miter lim="800000"/>
            <a:headEnd/>
            <a:tailEnd/>
          </a:ln>
          <a:extLst>
            <a:ext uri="{909E8E84-426E-40dd-AFC4-6F175D3DCCD1}">
              <a14:hiddenFill xmlns:a14="http://schemas.microsoft.com/office/drawing/2010/main" xmlns="">
                <a:solidFill>
                  <a:schemeClr val="bg1"/>
                </a:solidFill>
              </a14:hiddenFill>
            </a:ext>
          </a:extLst>
        </p:spPr>
        <p:txBody>
          <a:bodyPr wrap="none" anchor="ctr"/>
          <a:lstStyle/>
          <a:p>
            <a:endParaRPr lang="en-US"/>
          </a:p>
        </p:txBody>
      </p:sp>
      <p:sp>
        <p:nvSpPr>
          <p:cNvPr id="8" name="Rectangle 18"/>
          <p:cNvSpPr>
            <a:spLocks noChangeArrowheads="1"/>
          </p:cNvSpPr>
          <p:nvPr/>
        </p:nvSpPr>
        <p:spPr bwMode="auto">
          <a:xfrm>
            <a:off x="398463" y="6011545"/>
            <a:ext cx="668337" cy="2905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spAutoFit/>
          </a:bodyPr>
          <a:lstStyle/>
          <a:p>
            <a:pPr algn="ctr"/>
            <a:r>
              <a:rPr lang="en-US" sz="1300" dirty="0" smtClean="0">
                <a:solidFill>
                  <a:srgbClr val="F37E2D"/>
                </a:solidFill>
              </a:rPr>
              <a:t>GOAL</a:t>
            </a:r>
            <a:endParaRPr lang="en-US" sz="1300" dirty="0">
              <a:solidFill>
                <a:srgbClr val="F37E2D"/>
              </a:solidFill>
            </a:endParaRPr>
          </a:p>
        </p:txBody>
      </p:sp>
      <p:sp>
        <p:nvSpPr>
          <p:cNvPr id="30" name="Folded Corner 29"/>
          <p:cNvSpPr/>
          <p:nvPr/>
        </p:nvSpPr>
        <p:spPr>
          <a:xfrm>
            <a:off x="2599074" y="2387780"/>
            <a:ext cx="699673" cy="745068"/>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91440" rIns="0" bIns="0" rtlCol="0" anchor="ctr"/>
          <a:lstStyle/>
          <a:p>
            <a:pPr algn="ctr">
              <a:lnSpc>
                <a:spcPts val="1300"/>
              </a:lnSpc>
            </a:pPr>
            <a:r>
              <a:rPr lang="en-US" sz="900" dirty="0" smtClean="0">
                <a:solidFill>
                  <a:srgbClr val="012653"/>
                </a:solidFill>
                <a:cs typeface="Arial"/>
              </a:rPr>
              <a:t>CCDs exchanged via the Mass </a:t>
            </a:r>
            <a:r>
              <a:rPr lang="en-US" sz="900" dirty="0" err="1" smtClean="0">
                <a:solidFill>
                  <a:srgbClr val="012653"/>
                </a:solidFill>
                <a:cs typeface="Arial"/>
              </a:rPr>
              <a:t>HIway</a:t>
            </a:r>
            <a:endParaRPr lang="en-US" sz="900" dirty="0" smtClean="0">
              <a:solidFill>
                <a:srgbClr val="012653"/>
              </a:solidFill>
              <a:latin typeface="Arial"/>
              <a:cs typeface="Arial"/>
            </a:endParaRPr>
          </a:p>
        </p:txBody>
      </p:sp>
      <p:sp>
        <p:nvSpPr>
          <p:cNvPr id="31" name="Oval 25"/>
          <p:cNvSpPr>
            <a:spLocks noChangeArrowheads="1"/>
          </p:cNvSpPr>
          <p:nvPr/>
        </p:nvSpPr>
        <p:spPr bwMode="auto">
          <a:xfrm>
            <a:off x="941832" y="3161632"/>
            <a:ext cx="2133600" cy="2130425"/>
          </a:xfrm>
          <a:prstGeom prst="ellipse">
            <a:avLst/>
          </a:prstGeom>
          <a:solidFill>
            <a:schemeClr val="bg1"/>
          </a:solidFill>
          <a:ln>
            <a:noFill/>
          </a:ln>
          <a:extLst/>
        </p:spPr>
        <p:txBody>
          <a:bodyPr wrap="none" anchor="ctr"/>
          <a:lstStyle/>
          <a:p>
            <a:endParaRPr lang="en-US"/>
          </a:p>
        </p:txBody>
      </p:sp>
      <p:sp>
        <p:nvSpPr>
          <p:cNvPr id="35" name="TextBox 34"/>
          <p:cNvSpPr txBox="1"/>
          <p:nvPr/>
        </p:nvSpPr>
        <p:spPr>
          <a:xfrm>
            <a:off x="1150686" y="4599399"/>
            <a:ext cx="1715892" cy="430887"/>
          </a:xfrm>
          <a:prstGeom prst="rect">
            <a:avLst/>
          </a:prstGeom>
          <a:noFill/>
        </p:spPr>
        <p:txBody>
          <a:bodyPr wrap="square" rtlCol="0">
            <a:spAutoFit/>
          </a:bodyPr>
          <a:lstStyle/>
          <a:p>
            <a:pPr algn="ctr"/>
            <a:r>
              <a:rPr lang="en-US" sz="1100" b="1" dirty="0" smtClean="0">
                <a:solidFill>
                  <a:srgbClr val="012653"/>
                </a:solidFill>
                <a:latin typeface="Arial"/>
                <a:cs typeface="Arial"/>
              </a:rPr>
              <a:t>BOSTON CHILDREN’S HOSPITAL</a:t>
            </a:r>
            <a:endParaRPr lang="en-US" sz="1100" b="1" dirty="0">
              <a:solidFill>
                <a:srgbClr val="012653"/>
              </a:solidFill>
              <a:latin typeface="Arial"/>
              <a:cs typeface="Arial"/>
            </a:endParaRPr>
          </a:p>
        </p:txBody>
      </p:sp>
      <p:sp>
        <p:nvSpPr>
          <p:cNvPr id="37" name="Oval 21"/>
          <p:cNvSpPr>
            <a:spLocks noChangeArrowheads="1"/>
          </p:cNvSpPr>
          <p:nvPr/>
        </p:nvSpPr>
        <p:spPr bwMode="auto">
          <a:xfrm>
            <a:off x="6085842" y="3161632"/>
            <a:ext cx="2133600" cy="2130425"/>
          </a:xfrm>
          <a:prstGeom prst="ellipse">
            <a:avLst/>
          </a:prstGeom>
          <a:solidFill>
            <a:schemeClr val="bg1"/>
          </a:solidFill>
          <a:ln>
            <a:noFill/>
          </a:ln>
          <a:extLst/>
        </p:spPr>
        <p:txBody>
          <a:bodyPr wrap="none" anchor="ctr"/>
          <a:lstStyle/>
          <a:p>
            <a:endParaRPr lang="en-US"/>
          </a:p>
        </p:txBody>
      </p:sp>
      <p:sp>
        <p:nvSpPr>
          <p:cNvPr id="39" name="TextBox 38"/>
          <p:cNvSpPr txBox="1"/>
          <p:nvPr/>
        </p:nvSpPr>
        <p:spPr>
          <a:xfrm>
            <a:off x="6435090" y="4551156"/>
            <a:ext cx="1439868" cy="600164"/>
          </a:xfrm>
          <a:prstGeom prst="rect">
            <a:avLst/>
          </a:prstGeom>
          <a:noFill/>
        </p:spPr>
        <p:txBody>
          <a:bodyPr wrap="square" rtlCol="0">
            <a:spAutoFit/>
          </a:bodyPr>
          <a:lstStyle/>
          <a:p>
            <a:pPr algn="ctr"/>
            <a:r>
              <a:rPr lang="en-US" sz="1100" b="1" dirty="0" smtClean="0">
                <a:solidFill>
                  <a:srgbClr val="012653"/>
                </a:solidFill>
                <a:latin typeface="Arial"/>
                <a:cs typeface="Arial"/>
              </a:rPr>
              <a:t>BETH ISRAEL DEACONESS CENTER</a:t>
            </a:r>
            <a:endParaRPr lang="en-US" sz="1100" b="1" dirty="0">
              <a:solidFill>
                <a:srgbClr val="012653"/>
              </a:solidFill>
              <a:latin typeface="Arial"/>
              <a:cs typeface="Arial"/>
            </a:endParaRPr>
          </a:p>
        </p:txBody>
      </p:sp>
      <p:sp>
        <p:nvSpPr>
          <p:cNvPr id="56" name="Oval 25"/>
          <p:cNvSpPr>
            <a:spLocks noChangeArrowheads="1"/>
          </p:cNvSpPr>
          <p:nvPr/>
        </p:nvSpPr>
        <p:spPr bwMode="auto">
          <a:xfrm>
            <a:off x="3514005" y="2067635"/>
            <a:ext cx="2133600" cy="2130425"/>
          </a:xfrm>
          <a:prstGeom prst="ellipse">
            <a:avLst/>
          </a:prstGeom>
          <a:solidFill>
            <a:schemeClr val="bg1"/>
          </a:solidFill>
          <a:ln w="9525">
            <a:noFill/>
            <a:round/>
            <a:headEnd/>
            <a:tailEnd/>
          </a:ln>
          <a:extLst/>
        </p:spPr>
        <p:txBody>
          <a:bodyPr wrap="none" anchor="ctr"/>
          <a:lstStyle/>
          <a:p>
            <a:endParaRPr lang="en-US"/>
          </a:p>
        </p:txBody>
      </p:sp>
      <p:sp>
        <p:nvSpPr>
          <p:cNvPr id="59" name="TextBox 58"/>
          <p:cNvSpPr txBox="1"/>
          <p:nvPr/>
        </p:nvSpPr>
        <p:spPr>
          <a:xfrm>
            <a:off x="3874458" y="3483405"/>
            <a:ext cx="1406321" cy="430887"/>
          </a:xfrm>
          <a:prstGeom prst="rect">
            <a:avLst/>
          </a:prstGeom>
          <a:noFill/>
        </p:spPr>
        <p:txBody>
          <a:bodyPr wrap="square" rtlCol="0">
            <a:spAutoFit/>
          </a:bodyPr>
          <a:lstStyle/>
          <a:p>
            <a:pPr algn="ctr"/>
            <a:r>
              <a:rPr lang="en-US" sz="1100" b="1" dirty="0" smtClean="0">
                <a:solidFill>
                  <a:srgbClr val="012653"/>
                </a:solidFill>
                <a:cs typeface="Arial"/>
              </a:rPr>
              <a:t>THE DIMOCK CENTER</a:t>
            </a:r>
            <a:endParaRPr lang="en-US" sz="1100" b="1" dirty="0">
              <a:solidFill>
                <a:srgbClr val="012653"/>
              </a:solidFill>
              <a:cs typeface="Arial"/>
            </a:endParaRPr>
          </a:p>
        </p:txBody>
      </p:sp>
      <p:pic>
        <p:nvPicPr>
          <p:cNvPr id="63" name="Picture 62"/>
          <p:cNvPicPr>
            <a:picLocks noChangeAspect="1"/>
          </p:cNvPicPr>
          <p:nvPr/>
        </p:nvPicPr>
        <p:blipFill>
          <a:blip r:embed="rId3"/>
          <a:srcRect r="-38" b="9999"/>
          <a:stretch>
            <a:fillRect/>
          </a:stretch>
        </p:blipFill>
        <p:spPr>
          <a:xfrm>
            <a:off x="4" y="788670"/>
            <a:ext cx="9159246" cy="45720"/>
          </a:xfrm>
          <a:prstGeom prst="rect">
            <a:avLst/>
          </a:prstGeom>
          <a:effectLst/>
        </p:spPr>
      </p:pic>
      <p:sp>
        <p:nvSpPr>
          <p:cNvPr id="64" name="TextBox 63"/>
          <p:cNvSpPr txBox="1"/>
          <p:nvPr/>
        </p:nvSpPr>
        <p:spPr>
          <a:xfrm>
            <a:off x="0" y="872391"/>
            <a:ext cx="9144000" cy="646331"/>
          </a:xfrm>
          <a:prstGeom prst="rect">
            <a:avLst/>
          </a:prstGeom>
          <a:noFill/>
        </p:spPr>
        <p:txBody>
          <a:bodyPr wrap="square" rtlCol="0">
            <a:spAutoFit/>
          </a:bodyPr>
          <a:lstStyle/>
          <a:p>
            <a:pPr algn="ctr"/>
            <a:r>
              <a:rPr lang="en-US" b="1" dirty="0" smtClean="0">
                <a:solidFill>
                  <a:srgbClr val="F37E2D"/>
                </a:solidFill>
              </a:rPr>
              <a:t>STREAMLINED DOCUMENT EXCHANGE BETWEEN</a:t>
            </a:r>
            <a:br>
              <a:rPr lang="en-US" b="1" dirty="0" smtClean="0">
                <a:solidFill>
                  <a:srgbClr val="F37E2D"/>
                </a:solidFill>
              </a:rPr>
            </a:br>
            <a:r>
              <a:rPr lang="en-US" b="1" dirty="0" smtClean="0">
                <a:solidFill>
                  <a:srgbClr val="F37E2D"/>
                </a:solidFill>
              </a:rPr>
              <a:t>COMMUNITY HEALTH CENTER AND PARTNER HOSPITALS</a:t>
            </a:r>
            <a:endParaRPr lang="en-US" sz="1600" dirty="0"/>
          </a:p>
        </p:txBody>
      </p:sp>
      <p:sp>
        <p:nvSpPr>
          <p:cNvPr id="65" name="TextBox 64"/>
          <p:cNvSpPr txBox="1"/>
          <p:nvPr/>
        </p:nvSpPr>
        <p:spPr>
          <a:xfrm>
            <a:off x="1" y="6620346"/>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4"/>
              </a:rPr>
              <a:t>mehi.masstech.org/Icons</a:t>
            </a:r>
            <a:r>
              <a:rPr lang="en-US" sz="900" dirty="0" smtClean="0"/>
              <a:t> </a:t>
            </a:r>
            <a:endParaRPr lang="en-US" sz="900" dirty="0"/>
          </a:p>
        </p:txBody>
      </p:sp>
      <p:sp>
        <p:nvSpPr>
          <p:cNvPr id="24" name="TextBox 23"/>
          <p:cNvSpPr txBox="1"/>
          <p:nvPr/>
        </p:nvSpPr>
        <p:spPr>
          <a:xfrm>
            <a:off x="3097531" y="0"/>
            <a:ext cx="2971800" cy="551200"/>
          </a:xfrm>
          <a:prstGeom prst="rect">
            <a:avLst/>
          </a:prstGeom>
          <a:solidFill>
            <a:srgbClr val="F6822B"/>
          </a:solidFill>
        </p:spPr>
        <p:txBody>
          <a:bodyPr wrap="square" rIns="91440" rtlCol="0" anchor="ctr">
            <a:noAutofit/>
          </a:bodyPr>
          <a:lstStyle/>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SUMMARIES OF CARE</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80062" y="3698315"/>
            <a:ext cx="857476" cy="852841"/>
          </a:xfrm>
          <a:prstGeom prst="rect">
            <a:avLst/>
          </a:prstGeom>
        </p:spPr>
      </p:pic>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23904" y="3663890"/>
            <a:ext cx="857476" cy="852841"/>
          </a:xfrm>
          <a:prstGeom prst="rect">
            <a:avLst/>
          </a:prstGeom>
        </p:spPr>
      </p:pic>
      <p:pic>
        <p:nvPicPr>
          <p:cNvPr id="32" name="Picture 3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59299" y="2501017"/>
            <a:ext cx="1225402" cy="944962"/>
          </a:xfrm>
          <a:prstGeom prst="rect">
            <a:avLst/>
          </a:prstGeom>
        </p:spPr>
      </p:pic>
      <p:sp>
        <p:nvSpPr>
          <p:cNvPr id="33" name="Folded Corner 32"/>
          <p:cNvSpPr/>
          <p:nvPr/>
        </p:nvSpPr>
        <p:spPr>
          <a:xfrm>
            <a:off x="5862863" y="2384540"/>
            <a:ext cx="699673" cy="745068"/>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91440" rIns="0" bIns="0" rtlCol="0" anchor="ctr"/>
          <a:lstStyle/>
          <a:p>
            <a:pPr algn="ctr">
              <a:lnSpc>
                <a:spcPts val="1300"/>
              </a:lnSpc>
            </a:pPr>
            <a:r>
              <a:rPr lang="en-US" sz="900" dirty="0" smtClean="0">
                <a:solidFill>
                  <a:srgbClr val="012653"/>
                </a:solidFill>
                <a:cs typeface="Arial"/>
              </a:rPr>
              <a:t>CCDs exchanged via the Mass </a:t>
            </a:r>
            <a:r>
              <a:rPr lang="en-US" sz="900" dirty="0" err="1" smtClean="0">
                <a:solidFill>
                  <a:srgbClr val="012653"/>
                </a:solidFill>
                <a:cs typeface="Arial"/>
              </a:rPr>
              <a:t>HIway</a:t>
            </a:r>
            <a:endParaRPr lang="en-US" sz="900" dirty="0" smtClean="0">
              <a:solidFill>
                <a:srgbClr val="012653"/>
              </a:solidFill>
              <a:latin typeface="Arial"/>
              <a:cs typeface="Arial"/>
            </a:endParaRPr>
          </a:p>
        </p:txBody>
      </p:sp>
    </p:spTree>
    <p:extLst>
      <p:ext uri="{BB962C8B-B14F-4D97-AF65-F5344CB8AC3E}">
        <p14:creationId xmlns:p14="http://schemas.microsoft.com/office/powerpoint/2010/main" val="1386067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USE_CASE_BK2"/>
          <p:cNvPicPr>
            <a:picLocks noChangeAspect="1" noChangeArrowheads="1"/>
          </p:cNvPicPr>
          <p:nvPr/>
        </p:nvPicPr>
        <p:blipFill rotWithShape="1">
          <a:blip r:embed="rId2">
            <a:extLst>
              <a:ext uri="{28A0092B-C50C-407E-A947-70E740481C1C}">
                <a14:useLocalDpi xmlns:a14="http://schemas.microsoft.com/office/drawing/2010/main" val="0"/>
              </a:ext>
            </a:extLst>
          </a:blip>
          <a:srcRect t="21301"/>
          <a:stretch/>
        </p:blipFill>
        <p:spPr bwMode="auto">
          <a:xfrm>
            <a:off x="0" y="1460500"/>
            <a:ext cx="9142413" cy="5395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 name="Rectangle 5"/>
          <p:cNvSpPr>
            <a:spLocks noChangeArrowheads="1"/>
          </p:cNvSpPr>
          <p:nvPr/>
        </p:nvSpPr>
        <p:spPr bwMode="auto">
          <a:xfrm>
            <a:off x="381000" y="1657350"/>
            <a:ext cx="8382000" cy="4865370"/>
          </a:xfrm>
          <a:prstGeom prst="rect">
            <a:avLst/>
          </a:prstGeom>
          <a:solidFill>
            <a:srgbClr val="ECEEEC"/>
          </a:solidFill>
          <a:ln w="9525" cap="rnd">
            <a:solidFill>
              <a:srgbClr val="F37E2D"/>
            </a:solidFill>
            <a:prstDash val="sysDot"/>
            <a:miter lim="800000"/>
            <a:headEnd/>
            <a:tailEnd/>
          </a:ln>
        </p:spPr>
        <p:txBody>
          <a:bodyPr wrap="none" anchor="ctr"/>
          <a:lstStyle/>
          <a:p>
            <a:endParaRPr lang="en-US"/>
          </a:p>
        </p:txBody>
      </p:sp>
      <p:grpSp>
        <p:nvGrpSpPr>
          <p:cNvPr id="18" name="Group 17"/>
          <p:cNvGrpSpPr/>
          <p:nvPr/>
        </p:nvGrpSpPr>
        <p:grpSpPr>
          <a:xfrm>
            <a:off x="5114924" y="1839219"/>
            <a:ext cx="3479167" cy="4286350"/>
            <a:chOff x="5467521" y="2252279"/>
            <a:chExt cx="2807647" cy="3848622"/>
          </a:xfrm>
        </p:grpSpPr>
        <p:sp>
          <p:nvSpPr>
            <p:cNvPr id="5" name="Rectangle 8"/>
            <p:cNvSpPr>
              <a:spLocks noChangeArrowheads="1"/>
            </p:cNvSpPr>
            <p:nvPr/>
          </p:nvSpPr>
          <p:spPr bwMode="auto">
            <a:xfrm>
              <a:off x="5467521" y="2646576"/>
              <a:ext cx="2807647" cy="34543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r>
                <a:rPr lang="en-US" sz="1000" dirty="0"/>
                <a:t>The Dimock </a:t>
              </a:r>
              <a:r>
                <a:rPr lang="en-US" sz="1000" dirty="0" smtClean="0"/>
                <a:t>Center provides </a:t>
              </a:r>
              <a:r>
                <a:rPr lang="en-US" sz="1000" dirty="0"/>
                <a:t>Boston residents with convenient access to comprehensive high-quality, low-cost health care and human services. </a:t>
              </a:r>
              <a:r>
                <a:rPr lang="en-US" sz="1000" dirty="0" smtClean="0"/>
                <a:t>In </a:t>
              </a:r>
              <a:r>
                <a:rPr lang="en-US" sz="1000" dirty="0"/>
                <a:t>the past, when Dimock’s primary care patients received inpatient or Emergency Department </a:t>
              </a:r>
              <a:r>
                <a:rPr lang="en-US" sz="1000" dirty="0" smtClean="0"/>
                <a:t>acute-care </a:t>
              </a:r>
              <a:r>
                <a:rPr lang="en-US" sz="1000" dirty="0"/>
                <a:t>services at local hospitals, the health center did not receive electronic discharge summaries automatically from local hospitals. This hindered Dimock’s ability to deliver optimal care as these patients transitioned from the hospital to the ambulatory setting</a:t>
              </a:r>
              <a:r>
                <a:rPr lang="en-US" sz="1000" dirty="0" smtClean="0"/>
                <a:t>.</a:t>
              </a:r>
            </a:p>
            <a:p>
              <a:endParaRPr lang="en-US" sz="1000" dirty="0"/>
            </a:p>
            <a:p>
              <a:r>
                <a:rPr lang="en-US" sz="1000" dirty="0"/>
                <a:t>Dimock </a:t>
              </a:r>
              <a:r>
                <a:rPr lang="en-US" sz="1000" dirty="0" smtClean="0"/>
                <a:t>developed new workflows to </a:t>
              </a:r>
              <a:r>
                <a:rPr lang="en-US" sz="1000" dirty="0"/>
                <a:t>streamline </a:t>
              </a:r>
              <a:r>
                <a:rPr lang="en-US" sz="1000" dirty="0" smtClean="0"/>
                <a:t>the communications </a:t>
              </a:r>
              <a:r>
                <a:rPr lang="en-US" sz="1000" dirty="0"/>
                <a:t>using </a:t>
              </a:r>
              <a:r>
                <a:rPr lang="en-US" sz="1000" dirty="0" smtClean="0"/>
                <a:t>the </a:t>
              </a:r>
              <a:r>
                <a:rPr lang="en-US" sz="1000" dirty="0"/>
                <a:t>Mass </a:t>
              </a:r>
              <a:r>
                <a:rPr lang="en-US" sz="1000" dirty="0" err="1"/>
                <a:t>HIway</a:t>
              </a:r>
              <a:r>
                <a:rPr lang="en-US" sz="1000" dirty="0"/>
                <a:t>. This conduit allowed Dimock to electronically share CCDs with two of Boston’s cornerstone institutions, Beth Israel Deaconess Medical Center (BIDMC) and Boston Children’s Hospital </a:t>
              </a:r>
              <a:r>
                <a:rPr lang="en-US" sz="1000" dirty="0" smtClean="0"/>
                <a:t>(BCH).</a:t>
              </a:r>
            </a:p>
            <a:p>
              <a:endParaRPr lang="en-US" sz="1000" dirty="0"/>
            </a:p>
            <a:p>
              <a:r>
                <a:rPr lang="en-US" sz="1000" dirty="0" smtClean="0"/>
                <a:t>Dimock and </a:t>
              </a:r>
              <a:r>
                <a:rPr lang="en-US" sz="1000" dirty="0"/>
                <a:t>the city hospitals are actively piloting the use of the </a:t>
              </a:r>
              <a:r>
                <a:rPr lang="en-US" sz="1000" dirty="0" smtClean="0"/>
                <a:t>Mass </a:t>
              </a:r>
              <a:r>
                <a:rPr lang="en-US" sz="1000" dirty="0" err="1" smtClean="0"/>
                <a:t>HIway</a:t>
              </a:r>
              <a:r>
                <a:rPr lang="en-US" sz="1000" dirty="0" smtClean="0"/>
                <a:t> </a:t>
              </a:r>
              <a:r>
                <a:rPr lang="en-US" sz="1000" dirty="0"/>
                <a:t>technology to rapidly exchange real-time, comprehensive, and accurate </a:t>
              </a:r>
              <a:r>
                <a:rPr lang="en-US" sz="1000" dirty="0" smtClean="0"/>
                <a:t>patient information </a:t>
              </a:r>
              <a:r>
                <a:rPr lang="en-US" sz="1000" dirty="0"/>
                <a:t>between ambulatory and hospital settings. The deployment of Health Information Exchange in this manner facilitates medication reconciliation, reduces errors</a:t>
              </a:r>
              <a:r>
                <a:rPr lang="en-US" sz="1000" dirty="0" smtClean="0"/>
                <a:t>, and </a:t>
              </a:r>
              <a:r>
                <a:rPr lang="en-US" sz="1000" dirty="0"/>
                <a:t>eliminates testing duplications and examination </a:t>
              </a:r>
              <a:r>
                <a:rPr lang="en-US" sz="1000" dirty="0" smtClean="0"/>
                <a:t>redundancies. The HIE </a:t>
              </a:r>
              <a:br>
                <a:rPr lang="en-US" sz="1000" dirty="0" smtClean="0"/>
              </a:br>
              <a:r>
                <a:rPr lang="en-US" sz="1000" dirty="0" smtClean="0"/>
                <a:t>solution</a:t>
              </a:r>
              <a:r>
                <a:rPr lang="en-US" sz="1000" dirty="0"/>
                <a:t> </a:t>
              </a:r>
              <a:r>
                <a:rPr lang="en-US" sz="1000" dirty="0" smtClean="0"/>
                <a:t>thereby </a:t>
              </a:r>
              <a:r>
                <a:rPr lang="en-US" sz="1000" dirty="0"/>
                <a:t>improves healthcare delivery and </a:t>
              </a:r>
              <a:endParaRPr lang="en-US" sz="1000" dirty="0" smtClean="0"/>
            </a:p>
            <a:p>
              <a:r>
                <a:rPr lang="en-US" sz="1000" dirty="0" smtClean="0"/>
                <a:t>lowers </a:t>
              </a:r>
              <a:r>
                <a:rPr lang="en-US" sz="1000" dirty="0"/>
                <a:t>costs.</a:t>
              </a:r>
            </a:p>
          </p:txBody>
        </p:sp>
        <p:sp>
          <p:nvSpPr>
            <p:cNvPr id="6" name="Rectangle 10"/>
            <p:cNvSpPr>
              <a:spLocks noChangeArrowheads="1"/>
            </p:cNvSpPr>
            <p:nvPr/>
          </p:nvSpPr>
          <p:spPr bwMode="auto">
            <a:xfrm>
              <a:off x="5467521" y="2252279"/>
              <a:ext cx="76835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STORY</a:t>
              </a:r>
              <a:endParaRPr lang="en-US" sz="1100" dirty="0"/>
            </a:p>
          </p:txBody>
        </p:sp>
      </p:grpSp>
      <p:grpSp>
        <p:nvGrpSpPr>
          <p:cNvPr id="8" name="Group 7"/>
          <p:cNvGrpSpPr/>
          <p:nvPr/>
        </p:nvGrpSpPr>
        <p:grpSpPr>
          <a:xfrm>
            <a:off x="499110" y="4008261"/>
            <a:ext cx="3897630" cy="941948"/>
            <a:chOff x="762000" y="4038600"/>
            <a:chExt cx="3897630" cy="941948"/>
          </a:xfrm>
        </p:grpSpPr>
        <p:sp>
          <p:nvSpPr>
            <p:cNvPr id="9" name="Rectangle 7"/>
            <p:cNvSpPr>
              <a:spLocks noChangeArrowheads="1"/>
            </p:cNvSpPr>
            <p:nvPr/>
          </p:nvSpPr>
          <p:spPr bwMode="auto">
            <a:xfrm>
              <a:off x="773430" y="4495800"/>
              <a:ext cx="3886200" cy="48474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lIns="0" tIns="0" rIns="0" bIns="0">
              <a:spAutoFit/>
            </a:bodyPr>
            <a:lstStyle/>
            <a:p>
              <a:pPr marL="171450" indent="-171450">
                <a:buFont typeface="Arial" panose="020B0604020202020204" pitchFamily="34" charset="0"/>
                <a:buChar char="•"/>
              </a:pPr>
              <a:r>
                <a:rPr lang="en-US" sz="1050" dirty="0" smtClean="0"/>
                <a:t>The Dimock Center</a:t>
              </a:r>
            </a:p>
            <a:p>
              <a:pPr marL="171450" indent="-171450">
                <a:buFont typeface="Arial" panose="020B0604020202020204" pitchFamily="34" charset="0"/>
                <a:buChar char="•"/>
              </a:pPr>
              <a:r>
                <a:rPr lang="en-US" sz="1050" dirty="0" smtClean="0"/>
                <a:t>Beth Israel Deaconess Center (BIDMC)</a:t>
              </a:r>
            </a:p>
            <a:p>
              <a:pPr marL="171450" indent="-171450">
                <a:buFont typeface="Arial" panose="020B0604020202020204" pitchFamily="34" charset="0"/>
                <a:buChar char="•"/>
              </a:pPr>
              <a:r>
                <a:rPr lang="en-US" sz="1050" dirty="0" smtClean="0"/>
                <a:t>Boston Children’s Hospital (BCH)</a:t>
              </a:r>
            </a:p>
          </p:txBody>
        </p:sp>
        <p:sp>
          <p:nvSpPr>
            <p:cNvPr id="11" name="Rectangle 12"/>
            <p:cNvSpPr>
              <a:spLocks noChangeArrowheads="1"/>
            </p:cNvSpPr>
            <p:nvPr/>
          </p:nvSpPr>
          <p:spPr bwMode="auto">
            <a:xfrm>
              <a:off x="762000" y="4038600"/>
              <a:ext cx="27432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TRADING </a:t>
              </a:r>
              <a:r>
                <a:rPr lang="en-US" sz="1100" dirty="0" smtClean="0">
                  <a:solidFill>
                    <a:schemeClr val="bg1"/>
                  </a:solidFill>
                </a:rPr>
                <a:t>PARTNERS AND SYSTEMS</a:t>
              </a:r>
              <a:endParaRPr lang="en-US" sz="1100" dirty="0"/>
            </a:p>
          </p:txBody>
        </p:sp>
      </p:grpSp>
      <p:grpSp>
        <p:nvGrpSpPr>
          <p:cNvPr id="4" name="Group 3"/>
          <p:cNvGrpSpPr/>
          <p:nvPr/>
        </p:nvGrpSpPr>
        <p:grpSpPr>
          <a:xfrm>
            <a:off x="499110" y="2929576"/>
            <a:ext cx="3897630" cy="917711"/>
            <a:chOff x="762000" y="2971800"/>
            <a:chExt cx="3897630" cy="917711"/>
          </a:xfrm>
        </p:grpSpPr>
        <p:sp>
          <p:nvSpPr>
            <p:cNvPr id="10" name="Rectangle 9"/>
            <p:cNvSpPr>
              <a:spLocks noChangeArrowheads="1"/>
            </p:cNvSpPr>
            <p:nvPr/>
          </p:nvSpPr>
          <p:spPr bwMode="auto">
            <a:xfrm>
              <a:off x="777875" y="3429000"/>
              <a:ext cx="3881755" cy="46051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a:lnSpc>
                  <a:spcPct val="95000"/>
                </a:lnSpc>
              </a:pPr>
              <a:r>
                <a:rPr lang="en-US" sz="1050" dirty="0" smtClean="0"/>
                <a:t>To offer uninterrupted patient care by automating communication and document sharing between the Dimock Center and two Boston hospitals</a:t>
              </a:r>
              <a:endParaRPr lang="en-US" sz="1050" dirty="0"/>
            </a:p>
          </p:txBody>
        </p:sp>
        <p:sp>
          <p:nvSpPr>
            <p:cNvPr id="12" name="Rectangle 13"/>
            <p:cNvSpPr>
              <a:spLocks noChangeArrowheads="1"/>
            </p:cNvSpPr>
            <p:nvPr/>
          </p:nvSpPr>
          <p:spPr bwMode="auto">
            <a:xfrm>
              <a:off x="762000" y="2971800"/>
              <a:ext cx="660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GOAL</a:t>
              </a:r>
              <a:endParaRPr lang="en-US" sz="1100" dirty="0"/>
            </a:p>
          </p:txBody>
        </p:sp>
      </p:grpSp>
      <p:grpSp>
        <p:nvGrpSpPr>
          <p:cNvPr id="17" name="Group 16"/>
          <p:cNvGrpSpPr/>
          <p:nvPr/>
        </p:nvGrpSpPr>
        <p:grpSpPr>
          <a:xfrm>
            <a:off x="499109" y="5201922"/>
            <a:ext cx="4113213" cy="598463"/>
            <a:chOff x="762000" y="5402580"/>
            <a:chExt cx="3897630" cy="598463"/>
          </a:xfrm>
        </p:grpSpPr>
        <p:sp>
          <p:nvSpPr>
            <p:cNvPr id="13" name="Rectangle 14"/>
            <p:cNvSpPr>
              <a:spLocks noChangeArrowheads="1"/>
            </p:cNvSpPr>
            <p:nvPr/>
          </p:nvSpPr>
          <p:spPr bwMode="auto">
            <a:xfrm>
              <a:off x="762000" y="5402580"/>
              <a:ext cx="1676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DATA TO EXCHANGE</a:t>
              </a:r>
              <a:endParaRPr lang="en-US" sz="1100" dirty="0"/>
            </a:p>
          </p:txBody>
        </p:sp>
        <p:sp>
          <p:nvSpPr>
            <p:cNvPr id="14" name="Rectangle 15"/>
            <p:cNvSpPr>
              <a:spLocks noChangeArrowheads="1"/>
            </p:cNvSpPr>
            <p:nvPr/>
          </p:nvSpPr>
          <p:spPr bwMode="auto">
            <a:xfrm>
              <a:off x="773430" y="5839460"/>
              <a:ext cx="3886200" cy="16158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pPr marL="171450" indent="-171450">
                <a:buFont typeface="Arial" panose="020B0604020202020204" pitchFamily="34" charset="0"/>
                <a:buChar char="•"/>
              </a:pPr>
              <a:r>
                <a:rPr lang="en-US" sz="1050" dirty="0" smtClean="0"/>
                <a:t>Continuity of Care Documents (CCDs)</a:t>
              </a:r>
              <a:endParaRPr lang="en-US" sz="1050" dirty="0"/>
            </a:p>
          </p:txBody>
        </p:sp>
      </p:grpSp>
      <p:grpSp>
        <p:nvGrpSpPr>
          <p:cNvPr id="3" name="Group 2"/>
          <p:cNvGrpSpPr/>
          <p:nvPr/>
        </p:nvGrpSpPr>
        <p:grpSpPr>
          <a:xfrm>
            <a:off x="499110" y="2046111"/>
            <a:ext cx="3897630" cy="618783"/>
            <a:chOff x="762000" y="1905000"/>
            <a:chExt cx="3897630" cy="618783"/>
          </a:xfrm>
        </p:grpSpPr>
        <p:sp>
          <p:nvSpPr>
            <p:cNvPr id="15" name="Rectangle 17"/>
            <p:cNvSpPr>
              <a:spLocks noChangeArrowheads="1"/>
            </p:cNvSpPr>
            <p:nvPr/>
          </p:nvSpPr>
          <p:spPr bwMode="auto">
            <a:xfrm>
              <a:off x="762000" y="1905000"/>
              <a:ext cx="13716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smtClean="0">
                  <a:solidFill>
                    <a:schemeClr val="bg1"/>
                  </a:solidFill>
                </a:rPr>
                <a:t>ORGANIZATION</a:t>
              </a:r>
              <a:endParaRPr lang="en-US" sz="1100" dirty="0"/>
            </a:p>
          </p:txBody>
        </p:sp>
        <p:sp>
          <p:nvSpPr>
            <p:cNvPr id="16" name="Rectangle 18"/>
            <p:cNvSpPr>
              <a:spLocks noChangeArrowheads="1"/>
            </p:cNvSpPr>
            <p:nvPr/>
          </p:nvSpPr>
          <p:spPr bwMode="auto">
            <a:xfrm>
              <a:off x="773430" y="2362200"/>
              <a:ext cx="3886200" cy="16158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lIns="0" tIns="0" rIns="0" bIns="0">
              <a:spAutoFit/>
            </a:bodyPr>
            <a:lstStyle/>
            <a:p>
              <a:r>
                <a:rPr lang="en-US" sz="1050" dirty="0" smtClean="0"/>
                <a:t>The Dimock Center</a:t>
              </a:r>
              <a:endParaRPr lang="en-US" sz="1050" dirty="0"/>
            </a:p>
          </p:txBody>
        </p:sp>
      </p:grpSp>
      <p:pic>
        <p:nvPicPr>
          <p:cNvPr id="22" name="Picture 21"/>
          <p:cNvPicPr>
            <a:picLocks noChangeAspect="1"/>
          </p:cNvPicPr>
          <p:nvPr/>
        </p:nvPicPr>
        <p:blipFill>
          <a:blip r:embed="rId3"/>
          <a:srcRect r="-38" b="9999"/>
          <a:stretch>
            <a:fillRect/>
          </a:stretch>
        </p:blipFill>
        <p:spPr>
          <a:xfrm>
            <a:off x="4" y="788670"/>
            <a:ext cx="9159246" cy="45720"/>
          </a:xfrm>
          <a:prstGeom prst="rect">
            <a:avLst/>
          </a:prstGeom>
          <a:effectLst/>
        </p:spPr>
      </p:pic>
      <p:sp>
        <p:nvSpPr>
          <p:cNvPr id="24" name="TextBox 23"/>
          <p:cNvSpPr txBox="1"/>
          <p:nvPr/>
        </p:nvSpPr>
        <p:spPr>
          <a:xfrm>
            <a:off x="0" y="872391"/>
            <a:ext cx="9144000" cy="646331"/>
          </a:xfrm>
          <a:prstGeom prst="rect">
            <a:avLst/>
          </a:prstGeom>
          <a:noFill/>
        </p:spPr>
        <p:txBody>
          <a:bodyPr wrap="square" rtlCol="0">
            <a:spAutoFit/>
          </a:bodyPr>
          <a:lstStyle/>
          <a:p>
            <a:pPr algn="ctr"/>
            <a:r>
              <a:rPr lang="en-US" b="1" dirty="0" smtClean="0">
                <a:solidFill>
                  <a:srgbClr val="F37E2D"/>
                </a:solidFill>
              </a:rPr>
              <a:t>STREAMLINED DOCUMENT EXCHANGE</a:t>
            </a:r>
            <a:r>
              <a:rPr lang="en-US" b="1" dirty="0">
                <a:solidFill>
                  <a:srgbClr val="F37E2D"/>
                </a:solidFill>
              </a:rPr>
              <a:t> </a:t>
            </a:r>
            <a:r>
              <a:rPr lang="en-US" b="1" dirty="0" smtClean="0">
                <a:solidFill>
                  <a:srgbClr val="F37E2D"/>
                </a:solidFill>
              </a:rPr>
              <a:t>BETWEEN </a:t>
            </a:r>
            <a:br>
              <a:rPr lang="en-US" b="1" dirty="0" smtClean="0">
                <a:solidFill>
                  <a:srgbClr val="F37E2D"/>
                </a:solidFill>
              </a:rPr>
            </a:br>
            <a:r>
              <a:rPr lang="en-US" b="1" dirty="0" smtClean="0">
                <a:solidFill>
                  <a:srgbClr val="F37E2D"/>
                </a:solidFill>
              </a:rPr>
              <a:t>COMMUNITY </a:t>
            </a:r>
            <a:r>
              <a:rPr lang="en-US" b="1" dirty="0">
                <a:solidFill>
                  <a:srgbClr val="F37E2D"/>
                </a:solidFill>
              </a:rPr>
              <a:t>HEALTH CENTER AND </a:t>
            </a:r>
            <a:r>
              <a:rPr lang="en-US" b="1" dirty="0" smtClean="0">
                <a:solidFill>
                  <a:srgbClr val="F37E2D"/>
                </a:solidFill>
              </a:rPr>
              <a:t>PARTNER </a:t>
            </a:r>
            <a:r>
              <a:rPr lang="en-US" b="1" dirty="0">
                <a:solidFill>
                  <a:srgbClr val="F37E2D"/>
                </a:solidFill>
              </a:rPr>
              <a:t>HOSPITALS</a:t>
            </a:r>
            <a:endParaRPr lang="en-US" dirty="0"/>
          </a:p>
        </p:txBody>
      </p:sp>
      <p:sp>
        <p:nvSpPr>
          <p:cNvPr id="25" name="TextBox 24"/>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4"/>
              </a:rPr>
              <a:t>mehi.masstech.org/Icons</a:t>
            </a:r>
            <a:r>
              <a:rPr lang="en-US" sz="900" dirty="0" smtClean="0"/>
              <a:t> </a:t>
            </a:r>
            <a:endParaRPr lang="en-US" sz="900" dirty="0"/>
          </a:p>
        </p:txBody>
      </p:sp>
      <p:sp>
        <p:nvSpPr>
          <p:cNvPr id="26" name="TextBox 25"/>
          <p:cNvSpPr txBox="1"/>
          <p:nvPr/>
        </p:nvSpPr>
        <p:spPr>
          <a:xfrm>
            <a:off x="3097531" y="0"/>
            <a:ext cx="2971800" cy="551200"/>
          </a:xfrm>
          <a:prstGeom prst="rect">
            <a:avLst/>
          </a:prstGeom>
          <a:solidFill>
            <a:srgbClr val="F6822B"/>
          </a:solidFill>
        </p:spPr>
        <p:txBody>
          <a:bodyPr wrap="square" rIns="91440" rtlCol="0" anchor="ctr">
            <a:noAutofit/>
          </a:bodyPr>
          <a:lstStyle/>
          <a:p>
            <a:pPr algn="ctr"/>
            <a:r>
              <a:rPr lang="en-US">
                <a:solidFill>
                  <a:schemeClr val="bg1"/>
                </a:solidFill>
                <a:latin typeface="Verdana" panose="020B0604030504040204" pitchFamily="34" charset="0"/>
                <a:ea typeface="Verdana" panose="020B0604030504040204" pitchFamily="34" charset="0"/>
                <a:cs typeface="Verdana" panose="020B0604030504040204" pitchFamily="34" charset="0"/>
              </a:rPr>
              <a:t>SUMMARIES </a:t>
            </a: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OF CARE</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7" name="Oval 26">
            <a:hlinkClick r:id="rId5"/>
          </p:cNvPr>
          <p:cNvSpPr/>
          <p:nvPr/>
        </p:nvSpPr>
        <p:spPr bwMode="auto">
          <a:xfrm>
            <a:off x="8136145" y="5828127"/>
            <a:ext cx="974870" cy="974870"/>
          </a:xfrm>
          <a:prstGeom prst="ellipse">
            <a:avLst/>
          </a:pr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8" name="TextBox 27">
            <a:hlinkClick r:id="rId5"/>
          </p:cNvPr>
          <p:cNvSpPr txBox="1"/>
          <p:nvPr/>
        </p:nvSpPr>
        <p:spPr>
          <a:xfrm>
            <a:off x="8136145" y="6004250"/>
            <a:ext cx="974870" cy="600164"/>
          </a:xfrm>
          <a:prstGeom prst="rect">
            <a:avLst/>
          </a:prstGeom>
          <a:noFill/>
        </p:spPr>
        <p:txBody>
          <a:bodyPr wrap="square" rtlCol="0" anchor="ctr">
            <a:spAutoFit/>
          </a:bodyPr>
          <a:lstStyle/>
          <a:p>
            <a:pPr algn="ctr"/>
            <a:r>
              <a:rPr lang="en-US" sz="1100" b="1" dirty="0" smtClean="0">
                <a:solidFill>
                  <a:srgbClr val="142456"/>
                </a:solidFill>
              </a:rPr>
              <a:t>READ </a:t>
            </a:r>
          </a:p>
          <a:p>
            <a:pPr algn="ctr"/>
            <a:r>
              <a:rPr lang="en-US" sz="1100" b="1" dirty="0" smtClean="0">
                <a:solidFill>
                  <a:srgbClr val="142456"/>
                </a:solidFill>
              </a:rPr>
              <a:t>THE FULL STORY</a:t>
            </a:r>
            <a:endParaRPr lang="en-US" sz="1100" b="1" dirty="0">
              <a:solidFill>
                <a:srgbClr val="142456"/>
              </a:solidFill>
            </a:endParaRPr>
          </a:p>
        </p:txBody>
      </p:sp>
      <p:sp>
        <p:nvSpPr>
          <p:cNvPr id="29" name="Line 11"/>
          <p:cNvSpPr>
            <a:spLocks noChangeShapeType="1"/>
          </p:cNvSpPr>
          <p:nvPr/>
        </p:nvSpPr>
        <p:spPr bwMode="auto">
          <a:xfrm>
            <a:off x="4876800" y="1905000"/>
            <a:ext cx="0" cy="4267200"/>
          </a:xfrm>
          <a:prstGeom prst="line">
            <a:avLst/>
          </a:prstGeom>
          <a:noFill/>
          <a:ln w="38100" cap="rnd">
            <a:solidFill>
              <a:srgbClr val="F37E2D"/>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3934264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HI-template-setup">
  <a:themeElements>
    <a:clrScheme name="Custom 4">
      <a:dk1>
        <a:srgbClr val="404040"/>
      </a:dk1>
      <a:lt1>
        <a:srgbClr val="FFFFFF"/>
      </a:lt1>
      <a:dk2>
        <a:srgbClr val="464646"/>
      </a:dk2>
      <a:lt2>
        <a:srgbClr val="95979A"/>
      </a:lt2>
      <a:accent1>
        <a:srgbClr val="567ABD"/>
      </a:accent1>
      <a:accent2>
        <a:srgbClr val="F48228"/>
      </a:accent2>
      <a:accent3>
        <a:srgbClr val="1F3368"/>
      </a:accent3>
      <a:accent4>
        <a:srgbClr val="838BB4"/>
      </a:accent4>
      <a:accent5>
        <a:srgbClr val="1968B3"/>
      </a:accent5>
      <a:accent6>
        <a:srgbClr val="FFFFFF"/>
      </a:accent6>
      <a:hlink>
        <a:srgbClr val="F48228"/>
      </a:hlink>
      <a:folHlink>
        <a:srgbClr val="1968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4684</TotalTime>
  <Words>305</Words>
  <Application>Microsoft Office PowerPoint</Application>
  <PresentationFormat>On-screen Show (4:3)</PresentationFormat>
  <Paragraphs>34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Arial</vt:lpstr>
      <vt:lpstr>Calibri</vt:lpstr>
      <vt:lpstr>Verdana</vt:lpstr>
      <vt:lpstr>Wingdings</vt:lpstr>
      <vt:lpstr>MeHI-template-setup</vt:lpstr>
      <vt:lpstr>PowerPoint Presentation</vt:lpstr>
      <vt:lpstr>PowerPoint Presentation</vt:lpstr>
    </vt:vector>
  </TitlesOfParts>
  <Company>jbird graphics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Tallman</dc:creator>
  <cp:lastModifiedBy>Rik Kerstens</cp:lastModifiedBy>
  <cp:revision>150</cp:revision>
  <dcterms:created xsi:type="dcterms:W3CDTF">2015-12-02T16:31:52Z</dcterms:created>
  <dcterms:modified xsi:type="dcterms:W3CDTF">2021-03-24T12:54:44Z</dcterms:modified>
</cp:coreProperties>
</file>