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74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>
          <p15:clr>
            <a:srgbClr val="A4A3A4"/>
          </p15:clr>
        </p15:guide>
        <p15:guide id="2" pos="1652">
          <p15:clr>
            <a:srgbClr val="A4A3A4"/>
          </p15:clr>
        </p15:guide>
        <p15:guide id="3" orient="horz" pos="3913">
          <p15:clr>
            <a:srgbClr val="A4A3A4"/>
          </p15:clr>
        </p15:guide>
        <p15:guide id="4" orient="horz" pos="3510">
          <p15:clr>
            <a:srgbClr val="A4A3A4"/>
          </p15:clr>
        </p15:guide>
        <p15:guide id="5" orient="horz" pos="2473">
          <p15:clr>
            <a:srgbClr val="A4A3A4"/>
          </p15:clr>
        </p15:guide>
        <p15:guide id="6" orient="horz" pos="2153">
          <p15:clr>
            <a:srgbClr val="A4A3A4"/>
          </p15:clr>
        </p15:guide>
        <p15:guide id="7" orient="horz" pos="969">
          <p15:clr>
            <a:srgbClr val="A4A3A4"/>
          </p15:clr>
        </p15:guide>
        <p15:guide id="8" orient="horz" pos="707">
          <p15:clr>
            <a:srgbClr val="A4A3A4"/>
          </p15:clr>
        </p15:guide>
        <p15:guide id="9" orient="horz" pos="1756">
          <p15:clr>
            <a:srgbClr val="A4A3A4"/>
          </p15:clr>
        </p15:guide>
        <p15:guide id="10" orient="horz" pos="1609">
          <p15:clr>
            <a:srgbClr val="A4A3A4"/>
          </p15:clr>
        </p15:guide>
        <p15:guide id="11" orient="horz" pos="3369">
          <p15:clr>
            <a:srgbClr val="A4A3A4"/>
          </p15:clr>
        </p15:guide>
        <p15:guide id="12" pos="3955">
          <p15:clr>
            <a:srgbClr val="A4A3A4"/>
          </p15:clr>
        </p15:guide>
        <p15:guide id="13" pos="2881">
          <p15:clr>
            <a:srgbClr val="A4A3A4"/>
          </p15:clr>
        </p15:guide>
        <p15:guide id="14" pos="3597">
          <p15:clr>
            <a:srgbClr val="A4A3A4"/>
          </p15:clr>
        </p15:guide>
        <p15:guide id="15" pos="5408">
          <p15:clr>
            <a:srgbClr val="A4A3A4"/>
          </p15:clr>
        </p15:guide>
        <p15:guide id="16" pos="436">
          <p15:clr>
            <a:srgbClr val="A4A3A4"/>
          </p15:clr>
        </p15:guide>
        <p15:guide id="17" pos="1876">
          <p15:clr>
            <a:srgbClr val="A4A3A4"/>
          </p15:clr>
        </p15:guide>
        <p15:guide id="18" pos="21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653"/>
    <a:srgbClr val="577ABC"/>
    <a:srgbClr val="ECEEEC"/>
    <a:srgbClr val="7DA5D7"/>
    <a:srgbClr val="F6822B"/>
    <a:srgbClr val="C6C6C6"/>
    <a:srgbClr val="F8F8F8"/>
    <a:srgbClr val="F0F0F0"/>
    <a:srgbClr val="EBEBEB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102"/>
      </p:cViewPr>
      <p:guideLst>
        <p:guide orient="horz" pos="2148"/>
        <p:guide pos="1652"/>
        <p:guide orient="horz" pos="3913"/>
        <p:guide orient="horz" pos="3510"/>
        <p:guide orient="horz" pos="2473"/>
        <p:guide orient="horz" pos="2153"/>
        <p:guide orient="horz" pos="969"/>
        <p:guide orient="horz" pos="707"/>
        <p:guide orient="horz" pos="1756"/>
        <p:guide orient="horz" pos="1609"/>
        <p:guide orient="horz" pos="3369"/>
        <p:guide pos="3955"/>
        <p:guide pos="2881"/>
        <p:guide pos="3597"/>
        <p:guide pos="5408"/>
        <p:guide pos="436"/>
        <p:guide pos="1876"/>
        <p:guide pos="21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E2EBC-AEFF-1147-80FC-EBB4256C6EC0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06B95-1B73-9443-90A7-5CD59A19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1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851" y="2423161"/>
            <a:ext cx="7819949" cy="822959"/>
          </a:xfrm>
          <a:prstGeom prst="rect">
            <a:avLst/>
          </a:prstGeom>
        </p:spPr>
        <p:txBody>
          <a:bodyPr lIns="91415" tIns="45707" rIns="91415" bIns="45707"/>
          <a:lstStyle>
            <a:lvl1pPr algn="r"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7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09325"/>
            <a:ext cx="3008314" cy="1162050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19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909323"/>
            <a:ext cx="5111750" cy="5287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28523"/>
            <a:ext cx="3008314" cy="4068763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59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1066800"/>
            <a:ext cx="5486400" cy="3660775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3200"/>
            </a:lvl1pPr>
            <a:lvl2pPr marL="457072" indent="0">
              <a:buNone/>
              <a:defRPr sz="2800"/>
            </a:lvl2pPr>
            <a:lvl3pPr marL="914144" indent="0">
              <a:buNone/>
              <a:defRPr sz="2400"/>
            </a:lvl3pPr>
            <a:lvl4pPr marL="1371216" indent="0">
              <a:buNone/>
              <a:defRPr sz="2000"/>
            </a:lvl4pPr>
            <a:lvl5pPr marL="1828288" indent="0">
              <a:buNone/>
              <a:defRPr sz="2000"/>
            </a:lvl5pPr>
            <a:lvl6pPr marL="2285360" indent="0">
              <a:buNone/>
              <a:defRPr sz="2000"/>
            </a:lvl6pPr>
            <a:lvl7pPr marL="2742432" indent="0">
              <a:buNone/>
              <a:defRPr sz="2000"/>
            </a:lvl7pPr>
            <a:lvl8pPr marL="3199504" indent="0">
              <a:buNone/>
              <a:defRPr sz="2000"/>
            </a:lvl8pPr>
            <a:lvl9pPr marL="3656576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6491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144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133600"/>
            <a:ext cx="8229601" cy="39925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92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0404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5000" y="6383020"/>
            <a:ext cx="51054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1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1" y="1166019"/>
            <a:ext cx="8229601" cy="4525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spcBef>
                <a:spcPts val="1200"/>
              </a:spcBef>
              <a:buClr>
                <a:srgbClr val="F5812A"/>
              </a:buClr>
              <a:buFont typeface="Wingdings" charset="2"/>
              <a:buChar char="§"/>
              <a:defRPr sz="24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65102"/>
            <a:ext cx="8229601" cy="6350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8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2400"/>
            <a:ext cx="8229601" cy="6477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577"/>
            <a:ext cx="4040188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46300"/>
            <a:ext cx="4040188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425577"/>
            <a:ext cx="4041774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46300"/>
            <a:ext cx="4041774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4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6"/>
          </a:xfrm>
          <a:prstGeom prst="rect">
            <a:avLst/>
          </a:prstGeom>
        </p:spPr>
        <p:txBody>
          <a:bodyPr lIns="91415" tIns="45707" rIns="91415" bIns="45707" anchor="t"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072" indent="0">
              <a:buNone/>
              <a:defRPr sz="1800"/>
            </a:lvl2pPr>
            <a:lvl3pPr marL="914144" indent="0">
              <a:buNone/>
              <a:defRPr sz="1600"/>
            </a:lvl3pPr>
            <a:lvl4pPr marL="1371216" indent="0">
              <a:buNone/>
              <a:defRPr sz="1400"/>
            </a:lvl4pPr>
            <a:lvl5pPr marL="1828288" indent="0">
              <a:buNone/>
              <a:defRPr sz="1400"/>
            </a:lvl5pPr>
            <a:lvl6pPr marL="2285360" indent="0">
              <a:buNone/>
              <a:defRPr sz="1400"/>
            </a:lvl6pPr>
            <a:lvl7pPr marL="2742432" indent="0">
              <a:buNone/>
              <a:defRPr sz="1400"/>
            </a:lvl7pPr>
            <a:lvl8pPr marL="3199504" indent="0">
              <a:buNone/>
              <a:defRPr sz="1400"/>
            </a:lvl8pPr>
            <a:lvl9pPr marL="365657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72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668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8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64592"/>
            <a:ext cx="8229600" cy="636422"/>
          </a:xfrm>
          <a:prstGeom prst="rect">
            <a:avLst/>
          </a:prstGeom>
        </p:spPr>
        <p:txBody>
          <a:bodyPr vert="horz" lIns="109728" tIns="54864" rIns="109728" bIns="54864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2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title-no-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965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6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89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4" r:id="rId8"/>
    <p:sldLayoutId id="2147483673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07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4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21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04" indent="-342804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742" indent="-28567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2680" indent="-228536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599752" indent="-228536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6824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3896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968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040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112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4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1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88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3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0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7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hi.masstech.org/Icon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www.masshiway.net/Resources/HIE_Spotlight_Stories/Family_Doctors" TargetMode="External"/><Relationship Id="rId4" Type="http://schemas.openxmlformats.org/officeDocument/2006/relationships/hyperlink" Target="http://www.mehi.masstech.org/Ic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381000" y="1674933"/>
            <a:ext cx="8382000" cy="3929262"/>
          </a:xfrm>
          <a:prstGeom prst="rect">
            <a:avLst/>
          </a:prstGeom>
          <a:solidFill>
            <a:srgbClr val="ECEEEC"/>
          </a:solidFill>
          <a:ln w="12700" cap="flat" cmpd="sng" algn="ctr">
            <a:solidFill>
              <a:schemeClr val="accent2">
                <a:alpha val="3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1177290" y="5798820"/>
            <a:ext cx="7585710" cy="685800"/>
          </a:xfrm>
          <a:prstGeom prst="rect">
            <a:avLst/>
          </a:prstGeom>
          <a:solidFill>
            <a:schemeClr val="bg1"/>
          </a:solidFill>
          <a:ln w="9525">
            <a:solidFill>
              <a:srgbClr val="F37E2D"/>
            </a:solidFill>
            <a:miter lim="800000"/>
            <a:headEnd/>
            <a:tailEnd/>
          </a:ln>
        </p:spPr>
        <p:txBody>
          <a:bodyPr lIns="182880" rIns="182880" anchor="ctr"/>
          <a:lstStyle/>
          <a:p>
            <a:r>
              <a:rPr lang="en-US" sz="1200" dirty="0" smtClean="0">
                <a:solidFill>
                  <a:srgbClr val="012653"/>
                </a:solidFill>
              </a:rPr>
              <a:t>Reduce over- and under-vaccination by retrieving a patient’s prior immunization records from MIIS</a:t>
            </a:r>
            <a:endParaRPr lang="en-US" sz="1100" dirty="0">
              <a:solidFill>
                <a:srgbClr val="012653"/>
              </a:solidFill>
            </a:endParaRPr>
          </a:p>
        </p:txBody>
      </p:sp>
      <p:sp>
        <p:nvSpPr>
          <p:cNvPr id="41" name="Rectangle 17"/>
          <p:cNvSpPr>
            <a:spLocks noChangeArrowheads="1"/>
          </p:cNvSpPr>
          <p:nvPr/>
        </p:nvSpPr>
        <p:spPr bwMode="auto">
          <a:xfrm>
            <a:off x="381000" y="5798820"/>
            <a:ext cx="685800" cy="685800"/>
          </a:xfrm>
          <a:prstGeom prst="rect">
            <a:avLst/>
          </a:prstGeom>
          <a:noFill/>
          <a:ln w="9525">
            <a:solidFill>
              <a:srgbClr val="F37E2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18"/>
          <p:cNvSpPr>
            <a:spLocks noChangeArrowheads="1"/>
          </p:cNvSpPr>
          <p:nvPr/>
        </p:nvSpPr>
        <p:spPr bwMode="auto">
          <a:xfrm>
            <a:off x="398463" y="6011545"/>
            <a:ext cx="668337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300">
                <a:solidFill>
                  <a:srgbClr val="F37E2D"/>
                </a:solidFill>
              </a:rPr>
              <a:t>GOAL</a:t>
            </a:r>
          </a:p>
        </p:txBody>
      </p:sp>
      <p:sp>
        <p:nvSpPr>
          <p:cNvPr id="47" name="Rectangle 46"/>
          <p:cNvSpPr/>
          <p:nvPr userDrawn="1"/>
        </p:nvSpPr>
        <p:spPr bwMode="auto">
          <a:xfrm>
            <a:off x="0" y="0"/>
            <a:ext cx="2302136" cy="74971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Arial" charset="0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49" name="TextBox 48"/>
          <p:cNvSpPr txBox="1"/>
          <p:nvPr/>
        </p:nvSpPr>
        <p:spPr>
          <a:xfrm>
            <a:off x="0" y="87239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37E2D"/>
                </a:solidFill>
              </a:rPr>
              <a:t>SEND AND RETRIEVE IMMUNIZATION RECORDS TO AND FROM MIIS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3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30" name="Rectangle 29"/>
          <p:cNvSpPr/>
          <p:nvPr/>
        </p:nvSpPr>
        <p:spPr bwMode="auto">
          <a:xfrm rot="20089052">
            <a:off x="1807439" y="2414812"/>
            <a:ext cx="223935" cy="242596"/>
          </a:xfrm>
          <a:prstGeom prst="rect">
            <a:avLst/>
          </a:prstGeom>
          <a:solidFill>
            <a:srgbClr val="ECEEE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Oval 25"/>
          <p:cNvSpPr>
            <a:spLocks noChangeArrowheads="1"/>
          </p:cNvSpPr>
          <p:nvPr/>
        </p:nvSpPr>
        <p:spPr bwMode="auto">
          <a:xfrm>
            <a:off x="712471" y="2502484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21"/>
          <p:cNvSpPr>
            <a:spLocks noChangeArrowheads="1"/>
          </p:cNvSpPr>
          <p:nvPr/>
        </p:nvSpPr>
        <p:spPr bwMode="auto">
          <a:xfrm>
            <a:off x="6218591" y="2508284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129666" y="3966202"/>
            <a:ext cx="12992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CLINICIAN</a:t>
            </a:r>
          </a:p>
          <a:p>
            <a:pPr algn="ctr"/>
            <a:r>
              <a:rPr lang="en-US" sz="1000" b="1" dirty="0" smtClean="0">
                <a:solidFill>
                  <a:srgbClr val="012653"/>
                </a:solidFill>
                <a:cs typeface="Arial"/>
              </a:rPr>
              <a:t>(Family Doctors)</a:t>
            </a:r>
            <a:endParaRPr lang="en-US" sz="1000" b="1" dirty="0">
              <a:solidFill>
                <a:srgbClr val="012653"/>
              </a:solidFill>
              <a:cs typeface="Arial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167" y="2736682"/>
            <a:ext cx="740302" cy="11248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823210" y="0"/>
            <a:ext cx="3509009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HEALTH REPORTING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2926081" y="3714211"/>
            <a:ext cx="320039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577ABC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2914652" y="4137372"/>
            <a:ext cx="318896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577ABC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43" name="Folded Corner 42"/>
          <p:cNvSpPr/>
          <p:nvPr/>
        </p:nvSpPr>
        <p:spPr>
          <a:xfrm>
            <a:off x="4051161" y="3891462"/>
            <a:ext cx="946684" cy="639284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/>
            <a:r>
              <a:rPr lang="en-US" sz="1000" dirty="0" smtClean="0">
                <a:solidFill>
                  <a:srgbClr val="012653"/>
                </a:solidFill>
                <a:cs typeface="Arial"/>
              </a:rPr>
              <a:t> Receive prior immunizations</a:t>
            </a:r>
            <a:endParaRPr lang="en-US" sz="1000" dirty="0">
              <a:solidFill>
                <a:srgbClr val="012653"/>
              </a:solidFill>
              <a:cs typeface="Arial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2926081" y="2898639"/>
            <a:ext cx="322325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12653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3406659" y="3452009"/>
            <a:ext cx="31986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77ABC"/>
                </a:solidFill>
              </a:rPr>
              <a:t>Request prior immunization records</a:t>
            </a:r>
            <a:endParaRPr lang="en-US" sz="1000" b="1" dirty="0">
              <a:solidFill>
                <a:srgbClr val="577ABC"/>
              </a:solidFill>
            </a:endParaRPr>
          </a:p>
        </p:txBody>
      </p:sp>
      <p:sp>
        <p:nvSpPr>
          <p:cNvPr id="44" name="Folded Corner 43"/>
          <p:cNvSpPr/>
          <p:nvPr/>
        </p:nvSpPr>
        <p:spPr>
          <a:xfrm>
            <a:off x="4058173" y="2560850"/>
            <a:ext cx="946684" cy="535139"/>
          </a:xfrm>
          <a:prstGeom prst="foldedCorner">
            <a:avLst/>
          </a:prstGeom>
          <a:solidFill>
            <a:srgbClr val="01265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cs typeface="Arial"/>
              </a:rPr>
              <a:t>Send new immunizations</a:t>
            </a:r>
            <a:endParaRPr lang="en-US" sz="1000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159" y="2814320"/>
            <a:ext cx="908383" cy="91447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459560" y="3796924"/>
            <a:ext cx="17651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>
                <a:solidFill>
                  <a:srgbClr val="012653"/>
                </a:solidFill>
                <a:cs typeface="Arial"/>
              </a:rPr>
              <a:t>MASSACHUSETTS IMMUNIZATION INFORMATION SYSTEM</a:t>
            </a:r>
          </a:p>
        </p:txBody>
      </p:sp>
    </p:spTree>
    <p:extLst>
      <p:ext uri="{BB962C8B-B14F-4D97-AF65-F5344CB8AC3E}">
        <p14:creationId xmlns:p14="http://schemas.microsoft.com/office/powerpoint/2010/main" val="273809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USE_CASE_BK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01"/>
          <a:stretch/>
        </p:blipFill>
        <p:spPr bwMode="auto">
          <a:xfrm>
            <a:off x="0" y="1460500"/>
            <a:ext cx="9142413" cy="539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81000" y="1657350"/>
            <a:ext cx="8382000" cy="4865370"/>
          </a:xfrm>
          <a:prstGeom prst="rect">
            <a:avLst/>
          </a:prstGeom>
          <a:solidFill>
            <a:srgbClr val="ECEEEC"/>
          </a:solidFill>
          <a:ln w="9525" cap="rnd">
            <a:solidFill>
              <a:srgbClr val="F37E2D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334000" y="1879601"/>
            <a:ext cx="3181350" cy="4516852"/>
            <a:chOff x="762000" y="1879600"/>
            <a:chExt cx="2749988" cy="5014449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777875" y="2281333"/>
              <a:ext cx="2734113" cy="4612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000" dirty="0"/>
                <a:t>The Massachusetts Immunization Information System </a:t>
              </a:r>
              <a:r>
                <a:rPr lang="en-US" sz="1000" dirty="0" smtClean="0"/>
                <a:t>(MIIS) is </a:t>
              </a:r>
              <a:r>
                <a:rPr lang="en-US" sz="1000" dirty="0"/>
                <a:t>a Massachusetts Department of Public Health program whose goal is to offer healthcare providers and families a tool that helps ensure all individuals are immunized based on current recommendations. </a:t>
              </a:r>
              <a:endParaRPr lang="en-US" sz="1000" dirty="0" smtClean="0"/>
            </a:p>
            <a:p>
              <a:endParaRPr lang="en-US" sz="1000" dirty="0"/>
            </a:p>
            <a:p>
              <a:r>
                <a:rPr lang="en-US" sz="1000" dirty="0"/>
                <a:t>Family Doctors was already sending </a:t>
              </a:r>
              <a:r>
                <a:rPr lang="en-US" sz="1000" dirty="0" smtClean="0"/>
                <a:t>immunization data </a:t>
              </a:r>
              <a:r>
                <a:rPr lang="en-US" sz="1000" dirty="0"/>
                <a:t>to the MIIS registry over the Mass </a:t>
              </a:r>
              <a:r>
                <a:rPr lang="en-US" sz="1000" dirty="0" err="1"/>
                <a:t>HIway</a:t>
              </a:r>
              <a:r>
                <a:rPr lang="en-US" sz="1000" dirty="0"/>
                <a:t>, but their unidirectional exchange provided no means to retrieve data from the repository. To acquire the benefits of retrieval of their patients’ consolidated immunization data, the practice needed a bi-directional </a:t>
              </a:r>
              <a:r>
                <a:rPr lang="en-US" sz="1000" dirty="0" smtClean="0"/>
                <a:t>solution.</a:t>
              </a:r>
            </a:p>
            <a:p>
              <a:endParaRPr lang="en-US" sz="1000" dirty="0"/>
            </a:p>
            <a:p>
              <a:r>
                <a:rPr lang="en-US" sz="1000" dirty="0"/>
                <a:t>Using the QVERA HL7 interface engine, </a:t>
              </a:r>
              <a:r>
                <a:rPr lang="en-US" sz="1000" dirty="0" smtClean="0"/>
                <a:t>the practice </a:t>
              </a:r>
              <a:r>
                <a:rPr lang="en-US" sz="1000" dirty="0"/>
                <a:t>built a </a:t>
              </a:r>
              <a:r>
                <a:rPr lang="en-US" sz="1000" dirty="0" smtClean="0"/>
                <a:t>query interface </a:t>
              </a:r>
              <a:r>
                <a:rPr lang="en-US" sz="1000" dirty="0"/>
                <a:t>that connects with the MIIS registry to retrieve a patient’s immunization history over their existing Mass </a:t>
              </a:r>
              <a:r>
                <a:rPr lang="en-US" sz="1000" dirty="0" err="1"/>
                <a:t>HIway</a:t>
              </a:r>
              <a:r>
                <a:rPr lang="en-US" sz="1000" dirty="0"/>
                <a:t> connection, and </a:t>
              </a:r>
              <a:r>
                <a:rPr lang="en-US" sz="1000" dirty="0" smtClean="0"/>
                <a:t>populate </a:t>
              </a:r>
              <a:r>
                <a:rPr lang="en-US" sz="1000" dirty="0"/>
                <a:t>the practice’s EHR (Electronic Health Record) system with </a:t>
              </a:r>
              <a:r>
                <a:rPr lang="en-US" sz="1000" dirty="0" smtClean="0"/>
                <a:t>the history </a:t>
              </a:r>
              <a:r>
                <a:rPr lang="en-US" sz="1000" dirty="0"/>
                <a:t>retrieved from MIIS. </a:t>
              </a:r>
              <a:endParaRPr lang="en-US" sz="1000" dirty="0" smtClean="0"/>
            </a:p>
            <a:p>
              <a:endParaRPr lang="en-US" sz="1000" dirty="0"/>
            </a:p>
            <a:p>
              <a:r>
                <a:rPr lang="en-US" sz="1000" dirty="0"/>
                <a:t>When a new patient is seen, the staff uses this </a:t>
              </a:r>
              <a:r>
                <a:rPr lang="en-US" sz="1000" dirty="0" smtClean="0"/>
                <a:t>query </a:t>
              </a:r>
              <a:r>
                <a:rPr lang="en-US" sz="1000" dirty="0"/>
                <a:t>to automatically retrieve the patient’s immunization information from </a:t>
              </a:r>
              <a:r>
                <a:rPr lang="en-US" sz="1000" dirty="0" smtClean="0"/>
                <a:t>MIIS. The interface </a:t>
              </a:r>
              <a:r>
                <a:rPr lang="en-US" sz="1000" dirty="0"/>
                <a:t>offers significant improvement in workflow and data quality, and makes both over-immunization and skipping necessary </a:t>
              </a:r>
              <a:r>
                <a:rPr lang="en-US" sz="1000" dirty="0" smtClean="0"/>
                <a:t>vaccinations </a:t>
              </a:r>
              <a:r>
                <a:rPr lang="en-US" sz="1000" dirty="0"/>
                <a:t>less likely.</a:t>
              </a:r>
            </a:p>
            <a:p>
              <a:endParaRPr lang="en-US" sz="1000" dirty="0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762000" y="1879600"/>
              <a:ext cx="76835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STORY</a:t>
              </a:r>
              <a:endParaRPr lang="en-US" sz="1100" dirty="0"/>
            </a:p>
          </p:txBody>
        </p:sp>
      </p:grp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4876800" y="1905000"/>
            <a:ext cx="0" cy="4267200"/>
          </a:xfrm>
          <a:prstGeom prst="line">
            <a:avLst/>
          </a:prstGeom>
          <a:noFill/>
          <a:ln w="38100" cap="rnd">
            <a:solidFill>
              <a:srgbClr val="F37E2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762000" y="3964811"/>
            <a:ext cx="3897630" cy="740981"/>
            <a:chOff x="762000" y="4101971"/>
            <a:chExt cx="3897630" cy="740981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73430" y="4504398"/>
              <a:ext cx="3886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Family Doctors, LLC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Massachusetts Immunization Information System (MIIS)</a:t>
              </a:r>
              <a:endParaRPr lang="en-US" sz="1100" dirty="0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762000" y="4101971"/>
              <a:ext cx="27432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TRADING </a:t>
              </a:r>
              <a:r>
                <a:rPr lang="en-US" sz="1100" dirty="0" smtClean="0">
                  <a:solidFill>
                    <a:schemeClr val="bg1"/>
                  </a:solidFill>
                </a:rPr>
                <a:t>PARTNERS AND SYSTEMS</a:t>
              </a:r>
              <a:endParaRPr lang="en-US" sz="11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62000" y="2711742"/>
            <a:ext cx="3897630" cy="893920"/>
            <a:chOff x="762000" y="2971800"/>
            <a:chExt cx="3897630" cy="893920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789305" y="3383280"/>
              <a:ext cx="3870325" cy="482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1100" dirty="0" smtClean="0"/>
                <a:t>To develop a bi-directional flow of information between Family Doctors and the MIIS in order to retrieve prior immunization records and prevent over- and under-vaccination.</a:t>
              </a:r>
              <a:endParaRPr lang="en-US" dirty="0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62000" y="2971800"/>
              <a:ext cx="660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GOAL</a:t>
              </a:r>
              <a:endParaRPr lang="en-US" sz="11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2000" y="5095829"/>
            <a:ext cx="3897630" cy="610116"/>
            <a:chOff x="762000" y="5548500"/>
            <a:chExt cx="3897630" cy="610116"/>
          </a:xfrm>
        </p:grpSpPr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762000" y="5548500"/>
              <a:ext cx="1676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DATA TO EXCHANGE</a:t>
              </a:r>
              <a:endParaRPr lang="en-US" sz="1100" dirty="0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73430" y="5973950"/>
              <a:ext cx="3886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Immunization Records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62000" y="1905000"/>
            <a:ext cx="3897630" cy="580757"/>
            <a:chOff x="762000" y="1905000"/>
            <a:chExt cx="3897630" cy="580757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762000" y="1905000"/>
              <a:ext cx="13716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ORGANIZATION</a:t>
              </a:r>
              <a:endParaRPr lang="en-US" sz="1100" dirty="0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773430" y="2316480"/>
              <a:ext cx="388620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 smtClean="0"/>
                <a:t>Family Doctors, LLC</a:t>
              </a:r>
              <a:endParaRPr lang="en-US" b="1" dirty="0"/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24" name="TextBox 23"/>
          <p:cNvSpPr txBox="1"/>
          <p:nvPr/>
        </p:nvSpPr>
        <p:spPr>
          <a:xfrm>
            <a:off x="0" y="87239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37E2D"/>
                </a:solidFill>
              </a:rPr>
              <a:t>SEND AND RETRIEVE IMMUNIZATION </a:t>
            </a:r>
            <a:r>
              <a:rPr lang="en-US" b="1" dirty="0">
                <a:solidFill>
                  <a:srgbClr val="F37E2D"/>
                </a:solidFill>
              </a:rPr>
              <a:t>RECORDS </a:t>
            </a:r>
            <a:r>
              <a:rPr lang="en-US" b="1" dirty="0" smtClean="0">
                <a:solidFill>
                  <a:srgbClr val="F37E2D"/>
                </a:solidFill>
              </a:rPr>
              <a:t>TO AND FROM MIIS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4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29" name="Oval 28">
            <a:hlinkClick r:id="rId5"/>
          </p:cNvPr>
          <p:cNvSpPr/>
          <p:nvPr/>
        </p:nvSpPr>
        <p:spPr bwMode="auto">
          <a:xfrm>
            <a:off x="8108980" y="5828127"/>
            <a:ext cx="974870" cy="974870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>
            <a:hlinkClick r:id="rId5"/>
          </p:cNvPr>
          <p:cNvSpPr txBox="1"/>
          <p:nvPr/>
        </p:nvSpPr>
        <p:spPr>
          <a:xfrm>
            <a:off x="8108980" y="6004250"/>
            <a:ext cx="974870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142456"/>
                </a:solidFill>
              </a:rPr>
              <a:t>READ </a:t>
            </a:r>
          </a:p>
          <a:p>
            <a:pPr algn="ctr"/>
            <a:r>
              <a:rPr lang="en-US" sz="1100" b="1" dirty="0" smtClean="0">
                <a:solidFill>
                  <a:srgbClr val="142456"/>
                </a:solidFill>
              </a:rPr>
              <a:t>THE FULL STORY</a:t>
            </a:r>
            <a:endParaRPr lang="en-US" sz="1100" b="1" dirty="0">
              <a:solidFill>
                <a:srgbClr val="142456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23210" y="0"/>
            <a:ext cx="3509009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HEALTH REPORTING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2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HI-template-setup">
  <a:themeElements>
    <a:clrScheme name="Custom 4">
      <a:dk1>
        <a:srgbClr val="404040"/>
      </a:dk1>
      <a:lt1>
        <a:srgbClr val="FFFFFF"/>
      </a:lt1>
      <a:dk2>
        <a:srgbClr val="464646"/>
      </a:dk2>
      <a:lt2>
        <a:srgbClr val="95979A"/>
      </a:lt2>
      <a:accent1>
        <a:srgbClr val="567ABD"/>
      </a:accent1>
      <a:accent2>
        <a:srgbClr val="F48228"/>
      </a:accent2>
      <a:accent3>
        <a:srgbClr val="1F3368"/>
      </a:accent3>
      <a:accent4>
        <a:srgbClr val="838BB4"/>
      </a:accent4>
      <a:accent5>
        <a:srgbClr val="1968B3"/>
      </a:accent5>
      <a:accent6>
        <a:srgbClr val="FFFFFF"/>
      </a:accent6>
      <a:hlink>
        <a:srgbClr val="F48228"/>
      </a:hlink>
      <a:folHlink>
        <a:srgbClr val="1968B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5464</TotalTime>
  <Words>315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Verdana</vt:lpstr>
      <vt:lpstr>Wingdings</vt:lpstr>
      <vt:lpstr>MeHI-template-setup</vt:lpstr>
      <vt:lpstr>PowerPoint Presentation</vt:lpstr>
      <vt:lpstr>PowerPoint Presentation</vt:lpstr>
    </vt:vector>
  </TitlesOfParts>
  <Company>jbird graphics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Tallman</dc:creator>
  <cp:lastModifiedBy>Rik Kerstens</cp:lastModifiedBy>
  <cp:revision>176</cp:revision>
  <dcterms:created xsi:type="dcterms:W3CDTF">2015-12-02T16:31:52Z</dcterms:created>
  <dcterms:modified xsi:type="dcterms:W3CDTF">2021-03-24T12:34:44Z</dcterms:modified>
</cp:coreProperties>
</file>