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B"/>
    <a:srgbClr val="577ABC"/>
    <a:srgbClr val="ECEEEC"/>
    <a:srgbClr val="C6C6C6"/>
    <a:srgbClr val="012653"/>
    <a:srgbClr val="F8F8F8"/>
    <a:srgbClr val="F0F0F0"/>
    <a:srgbClr val="EBEBEB"/>
    <a:srgbClr val="FAFAF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102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masshiway.net/Resources/HIE_Spotlight_Stories/Natick_Walpole_VNA" TargetMode="Externa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1000" y="1674905"/>
            <a:ext cx="8382000" cy="3917859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11" descr="use-case-arrows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36" y="3443817"/>
            <a:ext cx="3864864" cy="222504"/>
          </a:xfrm>
          <a:prstGeom prst="rect">
            <a:avLst/>
          </a:prstGeom>
        </p:spPr>
      </p:pic>
      <p:sp>
        <p:nvSpPr>
          <p:cNvPr id="18" name="Oval 25"/>
          <p:cNvSpPr>
            <a:spLocks noChangeArrowheads="1"/>
          </p:cNvSpPr>
          <p:nvPr/>
        </p:nvSpPr>
        <p:spPr bwMode="auto">
          <a:xfrm>
            <a:off x="685800" y="245745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45745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103012" y="3700345"/>
            <a:ext cx="1299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Maples Rehabilitation and Nursing Facility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86550" y="3914644"/>
            <a:ext cx="1360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Natick Walpole VNA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 smtClean="0">
                <a:solidFill>
                  <a:srgbClr val="012653"/>
                </a:solidFill>
              </a:rPr>
              <a:t>Provide uninterrupted care when patients transition from a Rehab Center to being cared for by a Home Health Agency.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sp>
        <p:nvSpPr>
          <p:cNvPr id="47" name="Rectangle 46"/>
          <p:cNvSpPr/>
          <p:nvPr userDrawn="1"/>
        </p:nvSpPr>
        <p:spPr bwMode="auto">
          <a:xfrm>
            <a:off x="0" y="0"/>
            <a:ext cx="2302136" cy="7497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49" name="TextBox 48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DISCHARGE SUMMARIES FROM REHAB CENTER TO HOME HEALTH AGENCY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Folded Corner 22"/>
          <p:cNvSpPr/>
          <p:nvPr/>
        </p:nvSpPr>
        <p:spPr>
          <a:xfrm>
            <a:off x="3967264" y="2984588"/>
            <a:ext cx="1120778" cy="1122169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dirty="0" smtClean="0">
                <a:solidFill>
                  <a:schemeClr val="tx1"/>
                </a:solidFill>
              </a:rPr>
              <a:t>Patient’s demographic </a:t>
            </a:r>
            <a:r>
              <a:rPr lang="en-US" sz="1000" dirty="0">
                <a:solidFill>
                  <a:schemeClr val="tx1"/>
                </a:solidFill>
              </a:rPr>
              <a:t>and physical information </a:t>
            </a:r>
            <a:r>
              <a:rPr lang="en-US" sz="1000" dirty="0" smtClean="0">
                <a:solidFill>
                  <a:schemeClr val="tx1"/>
                </a:solidFill>
              </a:rPr>
              <a:t>and patient history sent via </a:t>
            </a:r>
            <a:r>
              <a:rPr lang="en-US" sz="1000" dirty="0">
                <a:solidFill>
                  <a:schemeClr val="tx1"/>
                </a:solidFill>
              </a:rPr>
              <a:t>the Mass </a:t>
            </a:r>
            <a:r>
              <a:rPr lang="en-US" sz="1000" dirty="0" err="1">
                <a:solidFill>
                  <a:schemeClr val="tx1"/>
                </a:solidFill>
              </a:rPr>
              <a:t>HIway</a:t>
            </a:r>
            <a:endParaRPr lang="en-US" sz="10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6090" y="0"/>
            <a:ext cx="318897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DISCHARGE SUMMARIES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97" y="2709546"/>
            <a:ext cx="1225402" cy="9449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02" y="2803644"/>
            <a:ext cx="1115665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0" y="1789071"/>
            <a:ext cx="3181350" cy="4601489"/>
            <a:chOff x="762000" y="1879600"/>
            <a:chExt cx="2749988" cy="5108413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777875" y="2281333"/>
              <a:ext cx="2734113" cy="4706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950" dirty="0"/>
                <a:t>Natick Walpole VNA regularly receives discharge summaries for patients from various trading partners. In the past, those summaries were faxed </a:t>
              </a:r>
              <a:r>
                <a:rPr lang="en-US" sz="950" dirty="0" smtClean="0"/>
                <a:t>between the </a:t>
              </a:r>
              <a:r>
                <a:rPr lang="en-US" sz="950" dirty="0"/>
                <a:t>facilities. However, </a:t>
              </a:r>
              <a:r>
                <a:rPr lang="en-US" sz="950" dirty="0" smtClean="0"/>
                <a:t>with </a:t>
              </a:r>
              <a:r>
                <a:rPr lang="en-US" sz="950" dirty="0"/>
                <a:t>faxed discharge summaries there is a risk that they may not be received in a timely fashion. To combat these issues, some of </a:t>
              </a:r>
              <a:r>
                <a:rPr lang="en-US" sz="950" dirty="0" smtClean="0"/>
                <a:t>the </a:t>
              </a:r>
              <a:r>
                <a:rPr lang="en-US" sz="950" dirty="0"/>
                <a:t>trading partners have begun migrating away from faxed documents. </a:t>
              </a:r>
              <a:endParaRPr lang="en-US" sz="950" dirty="0" smtClean="0"/>
            </a:p>
            <a:p>
              <a:endParaRPr lang="en-US" sz="950" dirty="0"/>
            </a:p>
            <a:p>
              <a:r>
                <a:rPr lang="en-US" sz="950" dirty="0" smtClean="0"/>
                <a:t>One of their trading partners, Maples </a:t>
              </a:r>
              <a:r>
                <a:rPr lang="en-US" sz="950" dirty="0"/>
                <a:t>Rehabilitation and Nursing </a:t>
              </a:r>
              <a:r>
                <a:rPr lang="en-US" sz="950" dirty="0" smtClean="0"/>
                <a:t>Center, </a:t>
              </a:r>
              <a:r>
                <a:rPr lang="en-US" sz="950" dirty="0"/>
                <a:t>initiated a strategic project to transition from faxing to Direct </a:t>
              </a:r>
              <a:r>
                <a:rPr lang="en-US" sz="950" dirty="0" smtClean="0"/>
                <a:t>Messaging </a:t>
              </a:r>
              <a:r>
                <a:rPr lang="en-US" sz="950" dirty="0"/>
                <a:t>via the Mass </a:t>
              </a:r>
              <a:r>
                <a:rPr lang="en-US" sz="950" dirty="0" err="1" smtClean="0"/>
                <a:t>HIway</a:t>
              </a:r>
              <a:r>
                <a:rPr lang="en-US" sz="950" dirty="0" smtClean="0"/>
                <a:t> </a:t>
              </a:r>
              <a:r>
                <a:rPr lang="en-US" sz="950" dirty="0"/>
                <a:t>for their discharges. Natick Walpole VNA receives approximately 50 discharge summaries a month from Maples. To continue to serve Maples’ patients after discharge, Natick Walpole VNA needed to </a:t>
              </a:r>
              <a:r>
                <a:rPr lang="en-US" sz="950" dirty="0" smtClean="0"/>
                <a:t>switch </a:t>
              </a:r>
              <a:r>
                <a:rPr lang="en-US" sz="950" dirty="0"/>
                <a:t>to receiving discharge summaries electronically. </a:t>
              </a:r>
              <a:endParaRPr lang="en-US" sz="950" dirty="0" smtClean="0"/>
            </a:p>
            <a:p>
              <a:endParaRPr lang="en-US" sz="950" dirty="0"/>
            </a:p>
            <a:p>
              <a:r>
                <a:rPr lang="en-US" sz="950" dirty="0" smtClean="0"/>
                <a:t>Using </a:t>
              </a:r>
              <a:r>
                <a:rPr lang="en-US" sz="950" dirty="0"/>
                <a:t>the Mass </a:t>
              </a:r>
              <a:r>
                <a:rPr lang="en-US" sz="950" dirty="0" err="1"/>
                <a:t>HIway</a:t>
              </a:r>
              <a:r>
                <a:rPr lang="en-US" sz="950" dirty="0"/>
                <a:t>, Maples now sends the discharge summaries electronically to Natick Walpole VNA via Direct </a:t>
              </a:r>
              <a:r>
                <a:rPr lang="en-US" sz="950" dirty="0" smtClean="0"/>
                <a:t>Messages</a:t>
              </a:r>
              <a:r>
                <a:rPr lang="en-US" sz="950" dirty="0"/>
                <a:t>. </a:t>
              </a:r>
              <a:r>
                <a:rPr lang="en-US" sz="950" dirty="0" smtClean="0"/>
                <a:t>A clinician from Natick Walpole VNA will go </a:t>
              </a:r>
              <a:r>
                <a:rPr lang="en-US" sz="950" dirty="0"/>
                <a:t>to </a:t>
              </a:r>
              <a:r>
                <a:rPr lang="en-US" sz="950" dirty="0" smtClean="0"/>
                <a:t>Maples and work with their </a:t>
              </a:r>
              <a:r>
                <a:rPr lang="en-US" sz="950" dirty="0"/>
                <a:t>discharge planner to determine which patients will need home care upon their discharge from Maples. </a:t>
              </a:r>
              <a:r>
                <a:rPr lang="en-US" sz="950" dirty="0" smtClean="0"/>
                <a:t>The demographic </a:t>
              </a:r>
              <a:r>
                <a:rPr lang="en-US" sz="950" dirty="0"/>
                <a:t>and physical information and the patient’s history </a:t>
              </a:r>
              <a:r>
                <a:rPr lang="en-US" sz="950" dirty="0" smtClean="0"/>
                <a:t>will then be sent via </a:t>
              </a:r>
              <a:r>
                <a:rPr lang="en-US" sz="950" dirty="0"/>
                <a:t>the Mass </a:t>
              </a:r>
              <a:r>
                <a:rPr lang="en-US" sz="950" dirty="0" err="1"/>
                <a:t>HIway</a:t>
              </a:r>
              <a:r>
                <a:rPr lang="en-US" sz="950" dirty="0"/>
                <a:t> to Natick Walpole VNA. </a:t>
              </a:r>
              <a:r>
                <a:rPr lang="en-US" sz="950" dirty="0" smtClean="0"/>
                <a:t>The paperwork is inspected </a:t>
              </a:r>
              <a:r>
                <a:rPr lang="en-US" sz="950" dirty="0"/>
                <a:t>for completeness </a:t>
              </a:r>
              <a:r>
                <a:rPr lang="en-US" sz="950" dirty="0" smtClean="0"/>
                <a:t>before being attached to a patient’s electronic chart. The </a:t>
              </a:r>
              <a:r>
                <a:rPr lang="en-US" sz="950" dirty="0"/>
                <a:t>discharge summary is utilized </a:t>
              </a:r>
              <a:endParaRPr lang="en-US" sz="950" dirty="0" smtClean="0"/>
            </a:p>
            <a:p>
              <a:r>
                <a:rPr lang="en-US" sz="950" dirty="0" smtClean="0"/>
                <a:t>by </a:t>
              </a:r>
              <a:r>
                <a:rPr lang="en-US" sz="950" dirty="0"/>
                <a:t>providers at Natick Walpole VNA in their </a:t>
              </a:r>
              <a:endParaRPr lang="en-US" sz="950" dirty="0" smtClean="0"/>
            </a:p>
            <a:p>
              <a:r>
                <a:rPr lang="en-US" sz="950" dirty="0" smtClean="0"/>
                <a:t>assessment during a Start of Care (</a:t>
              </a:r>
              <a:r>
                <a:rPr lang="en-US" sz="950" dirty="0" err="1" smtClean="0"/>
                <a:t>SoC</a:t>
              </a:r>
              <a:r>
                <a:rPr lang="en-US" sz="950" dirty="0" smtClean="0"/>
                <a:t>) visit.</a:t>
              </a:r>
              <a:endParaRPr lang="en-US" sz="95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762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62000" y="3901440"/>
            <a:ext cx="3897630" cy="750034"/>
            <a:chOff x="762000" y="4038600"/>
            <a:chExt cx="3897630" cy="750034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50080"/>
              <a:ext cx="388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Natick Walpole VNA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Maples Rehabilitation and Nursing Center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2000" y="2766060"/>
            <a:ext cx="3897630" cy="893920"/>
            <a:chOff x="762000" y="2971800"/>
            <a:chExt cx="3897630" cy="89392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89305" y="3383280"/>
              <a:ext cx="3870325" cy="48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To allow Natick Walpole VNA to continue to offer uninterrupted care for their patients as Maples Rehab Center moves away from manual document exchange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" y="4949909"/>
            <a:ext cx="3897630" cy="610116"/>
            <a:chOff x="762000" y="5402580"/>
            <a:chExt cx="3897630" cy="61011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2803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Discharge Summaries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1905000"/>
            <a:ext cx="3897630" cy="580757"/>
            <a:chOff x="762000" y="1905000"/>
            <a:chExt cx="3897630" cy="58075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1648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Natick Walpole Visiting Nurse Association (VNA)</a:t>
              </a:r>
              <a:endParaRPr lang="en-US" b="1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DISCHARGE SUMMARIES FROM REHAB CENTER TO HOME HEALTH AGENCY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9" name="Oval 28">
            <a:hlinkClick r:id="rId5"/>
          </p:cNvPr>
          <p:cNvSpPr/>
          <p:nvPr/>
        </p:nvSpPr>
        <p:spPr bwMode="auto">
          <a:xfrm>
            <a:off x="8099938" y="5828127"/>
            <a:ext cx="974870" cy="97487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hlinkClick r:id="rId5"/>
          </p:cNvPr>
          <p:cNvSpPr txBox="1"/>
          <p:nvPr/>
        </p:nvSpPr>
        <p:spPr>
          <a:xfrm>
            <a:off x="8099938" y="6004250"/>
            <a:ext cx="97487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READ </a:t>
            </a:r>
          </a:p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THE FULL STORY</a:t>
            </a:r>
            <a:endParaRPr lang="en-US" sz="1100" b="1" dirty="0">
              <a:solidFill>
                <a:srgbClr val="14245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06090" y="0"/>
            <a:ext cx="318897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DISCHARGE SUMMARIES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5027</TotalTime>
  <Words>201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148</cp:revision>
  <dcterms:created xsi:type="dcterms:W3CDTF">2015-12-02T16:31:52Z</dcterms:created>
  <dcterms:modified xsi:type="dcterms:W3CDTF">2021-03-24T12:08:26Z</dcterms:modified>
</cp:coreProperties>
</file>