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4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1652">
          <p15:clr>
            <a:srgbClr val="A4A3A4"/>
          </p15:clr>
        </p15:guide>
        <p15:guide id="3" orient="horz" pos="3913">
          <p15:clr>
            <a:srgbClr val="A4A3A4"/>
          </p15:clr>
        </p15:guide>
        <p15:guide id="4" orient="horz" pos="3510">
          <p15:clr>
            <a:srgbClr val="A4A3A4"/>
          </p15:clr>
        </p15:guide>
        <p15:guide id="5" orient="horz" pos="2473">
          <p15:clr>
            <a:srgbClr val="A4A3A4"/>
          </p15:clr>
        </p15:guide>
        <p15:guide id="6" orient="horz" pos="2153">
          <p15:clr>
            <a:srgbClr val="A4A3A4"/>
          </p15:clr>
        </p15:guide>
        <p15:guide id="7" orient="horz" pos="969">
          <p15:clr>
            <a:srgbClr val="A4A3A4"/>
          </p15:clr>
        </p15:guide>
        <p15:guide id="8" orient="horz" pos="707">
          <p15:clr>
            <a:srgbClr val="A4A3A4"/>
          </p15:clr>
        </p15:guide>
        <p15:guide id="9" orient="horz" pos="1756">
          <p15:clr>
            <a:srgbClr val="A4A3A4"/>
          </p15:clr>
        </p15:guide>
        <p15:guide id="10" orient="horz" pos="1609">
          <p15:clr>
            <a:srgbClr val="A4A3A4"/>
          </p15:clr>
        </p15:guide>
        <p15:guide id="11" orient="horz" pos="3369">
          <p15:clr>
            <a:srgbClr val="A4A3A4"/>
          </p15:clr>
        </p15:guide>
        <p15:guide id="12" pos="3955">
          <p15:clr>
            <a:srgbClr val="A4A3A4"/>
          </p15:clr>
        </p15:guide>
        <p15:guide id="13" pos="2881">
          <p15:clr>
            <a:srgbClr val="A4A3A4"/>
          </p15:clr>
        </p15:guide>
        <p15:guide id="14" pos="3597">
          <p15:clr>
            <a:srgbClr val="A4A3A4"/>
          </p15:clr>
        </p15:guide>
        <p15:guide id="15" pos="5408">
          <p15:clr>
            <a:srgbClr val="A4A3A4"/>
          </p15:clr>
        </p15:guide>
        <p15:guide id="16" pos="436">
          <p15:clr>
            <a:srgbClr val="A4A3A4"/>
          </p15:clr>
        </p15:guide>
        <p15:guide id="17" pos="1876">
          <p15:clr>
            <a:srgbClr val="A4A3A4"/>
          </p15:clr>
        </p15:guide>
        <p15:guide id="18" pos="21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EEC"/>
    <a:srgbClr val="7DA5D7"/>
    <a:srgbClr val="577ABC"/>
    <a:srgbClr val="F6822B"/>
    <a:srgbClr val="C6C6C6"/>
    <a:srgbClr val="012653"/>
    <a:srgbClr val="F8F8F8"/>
    <a:srgbClr val="F0F0F0"/>
    <a:srgbClr val="EBEBEB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102"/>
      </p:cViewPr>
      <p:guideLst>
        <p:guide orient="horz" pos="2148"/>
        <p:guide pos="1652"/>
        <p:guide orient="horz" pos="3913"/>
        <p:guide orient="horz" pos="3510"/>
        <p:guide orient="horz" pos="2473"/>
        <p:guide orient="horz" pos="2153"/>
        <p:guide orient="horz" pos="969"/>
        <p:guide orient="horz" pos="707"/>
        <p:guide orient="horz" pos="1756"/>
        <p:guide orient="horz" pos="1609"/>
        <p:guide orient="horz" pos="3369"/>
        <p:guide pos="3955"/>
        <p:guide pos="2881"/>
        <p:guide pos="3597"/>
        <p:guide pos="5408"/>
        <p:guide pos="436"/>
        <p:guide pos="1876"/>
        <p:guide pos="21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2EBC-AEFF-1147-80FC-EBB4256C6EC0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6B95-1B73-9443-90A7-5CD59A19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851" y="2423161"/>
            <a:ext cx="7819949" cy="822959"/>
          </a:xfrm>
          <a:prstGeom prst="rect">
            <a:avLst/>
          </a:prstGeom>
        </p:spPr>
        <p:txBody>
          <a:bodyPr lIns="91415" tIns="45707" rIns="91415" bIns="45707"/>
          <a:lstStyle>
            <a:lvl1pPr algn="r"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09325"/>
            <a:ext cx="3008314" cy="1162050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1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09323"/>
            <a:ext cx="5111750" cy="5287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28523"/>
            <a:ext cx="3008314" cy="4068763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59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1066800"/>
            <a:ext cx="5486400" cy="3660775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3200"/>
            </a:lvl1pPr>
            <a:lvl2pPr marL="457072" indent="0">
              <a:buNone/>
              <a:defRPr sz="2800"/>
            </a:lvl2pPr>
            <a:lvl3pPr marL="914144" indent="0">
              <a:buNone/>
              <a:defRPr sz="2400"/>
            </a:lvl3pPr>
            <a:lvl4pPr marL="1371216" indent="0">
              <a:buNone/>
              <a:defRPr sz="2000"/>
            </a:lvl4pPr>
            <a:lvl5pPr marL="1828288" indent="0">
              <a:buNone/>
              <a:defRPr sz="2000"/>
            </a:lvl5pPr>
            <a:lvl6pPr marL="2285360" indent="0">
              <a:buNone/>
              <a:defRPr sz="2000"/>
            </a:lvl6pPr>
            <a:lvl7pPr marL="2742432" indent="0">
              <a:buNone/>
              <a:defRPr sz="2000"/>
            </a:lvl7pPr>
            <a:lvl8pPr marL="3199504" indent="0">
              <a:buNone/>
              <a:defRPr sz="2000"/>
            </a:lvl8pPr>
            <a:lvl9pPr marL="3656576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49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133600"/>
            <a:ext cx="8229601" cy="39925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92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00" y="6383020"/>
            <a:ext cx="5105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166019"/>
            <a:ext cx="8229601" cy="4525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spcBef>
                <a:spcPts val="1200"/>
              </a:spcBef>
              <a:buClr>
                <a:srgbClr val="F5812A"/>
              </a:buClr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5102"/>
            <a:ext cx="8229601" cy="6350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1" cy="6477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577"/>
            <a:ext cx="4040188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6300"/>
            <a:ext cx="4040188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25577"/>
            <a:ext cx="4041774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46300"/>
            <a:ext cx="4041774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  <a:prstGeom prst="rect">
            <a:avLst/>
          </a:prstGeom>
        </p:spPr>
        <p:txBody>
          <a:bodyPr lIns="91415" tIns="45707" rIns="91415" bIns="45707" anchor="t"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072" indent="0">
              <a:buNone/>
              <a:defRPr sz="1800"/>
            </a:lvl2pPr>
            <a:lvl3pPr marL="914144" indent="0">
              <a:buNone/>
              <a:defRPr sz="1600"/>
            </a:lvl3pPr>
            <a:lvl4pPr marL="1371216" indent="0">
              <a:buNone/>
              <a:defRPr sz="1400"/>
            </a:lvl4pPr>
            <a:lvl5pPr marL="1828288" indent="0">
              <a:buNone/>
              <a:defRPr sz="1400"/>
            </a:lvl5pPr>
            <a:lvl6pPr marL="2285360" indent="0">
              <a:buNone/>
              <a:defRPr sz="1400"/>
            </a:lvl6pPr>
            <a:lvl7pPr marL="2742432" indent="0">
              <a:buNone/>
              <a:defRPr sz="1400"/>
            </a:lvl7pPr>
            <a:lvl8pPr marL="3199504" indent="0">
              <a:buNone/>
              <a:defRPr sz="1400"/>
            </a:lvl8pPr>
            <a:lvl9pPr marL="365657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7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4592"/>
            <a:ext cx="8229600" cy="636422"/>
          </a:xfrm>
          <a:prstGeom prst="rect">
            <a:avLst/>
          </a:prstGeom>
        </p:spPr>
        <p:txBody>
          <a:bodyPr vert="horz" lIns="109728" tIns="54864" rIns="109728" bIns="54864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title-no-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6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89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73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07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4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1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04" indent="-342804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742" indent="-28567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2680" indent="-22853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9752" indent="-228536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6824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3896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68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40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12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8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mehi.masstech.org/Icons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www.masshiway.net/Resources/HIE_Spotlight_Stories/Circle_Health" TargetMode="External"/><Relationship Id="rId4" Type="http://schemas.openxmlformats.org/officeDocument/2006/relationships/hyperlink" Target="http://www.mehi.masstech.org/Ic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381000" y="1663503"/>
            <a:ext cx="8382000" cy="3929262"/>
          </a:xfrm>
          <a:prstGeom prst="rect">
            <a:avLst/>
          </a:prstGeom>
          <a:solidFill>
            <a:srgbClr val="ECEEEC"/>
          </a:solidFill>
          <a:ln w="12700" cap="flat" cmpd="sng" algn="ctr">
            <a:solidFill>
              <a:schemeClr val="accent2">
                <a:alpha val="3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1177290" y="5798820"/>
            <a:ext cx="758571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F37E2D"/>
            </a:solidFill>
            <a:miter lim="800000"/>
            <a:headEnd/>
            <a:tailEnd/>
          </a:ln>
        </p:spPr>
        <p:txBody>
          <a:bodyPr lIns="182880" rIns="182880" anchor="ctr"/>
          <a:lstStyle/>
          <a:p>
            <a:r>
              <a:rPr lang="en-US" sz="1200" dirty="0" smtClean="0">
                <a:solidFill>
                  <a:srgbClr val="012653"/>
                </a:solidFill>
              </a:rPr>
              <a:t>Reduce delays in patient care and improve care coordination by moving to a fully automated electronic document exchange process.</a:t>
            </a:r>
            <a:endParaRPr lang="en-US" sz="1100" dirty="0">
              <a:solidFill>
                <a:srgbClr val="012653"/>
              </a:solidFill>
            </a:endParaRPr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381000" y="5798820"/>
            <a:ext cx="685800" cy="685800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398463" y="6011545"/>
            <a:ext cx="66833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300">
                <a:solidFill>
                  <a:srgbClr val="F37E2D"/>
                </a:solidFill>
              </a:rPr>
              <a:t>GOAL</a:t>
            </a:r>
          </a:p>
        </p:txBody>
      </p:sp>
      <p:sp>
        <p:nvSpPr>
          <p:cNvPr id="47" name="Rectangle 46"/>
          <p:cNvSpPr/>
          <p:nvPr userDrawn="1"/>
        </p:nvSpPr>
        <p:spPr bwMode="auto">
          <a:xfrm>
            <a:off x="0" y="0"/>
            <a:ext cx="2302136" cy="7497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Arial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49" name="TextBox 48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37E2D"/>
                </a:solidFill>
              </a:rPr>
              <a:t>DISCHARGE SUMMARIES FROM HOSPITAL </a:t>
            </a:r>
            <a:br>
              <a:rPr lang="en-US" b="1" dirty="0" smtClean="0">
                <a:solidFill>
                  <a:srgbClr val="F37E2D"/>
                </a:solidFill>
              </a:rPr>
            </a:br>
            <a:r>
              <a:rPr lang="en-US" b="1" dirty="0" smtClean="0">
                <a:solidFill>
                  <a:srgbClr val="F37E2D"/>
                </a:solidFill>
              </a:rPr>
              <a:t>TO POST-ACUTE CARE ORGANIZATION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3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4" name="TextBox 3"/>
          <p:cNvSpPr txBox="1"/>
          <p:nvPr/>
        </p:nvSpPr>
        <p:spPr>
          <a:xfrm>
            <a:off x="3063240" y="0"/>
            <a:ext cx="3108959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DISCHARGE SUMMARIES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2" name="Picture 61" descr="use-case-arrows-3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32" b="54495"/>
          <a:stretch/>
        </p:blipFill>
        <p:spPr>
          <a:xfrm flipV="1">
            <a:off x="2241660" y="1980473"/>
            <a:ext cx="1414700" cy="1241448"/>
          </a:xfrm>
          <a:prstGeom prst="rect">
            <a:avLst/>
          </a:prstGeom>
        </p:spPr>
      </p:pic>
      <p:sp>
        <p:nvSpPr>
          <p:cNvPr id="39" name="Folded Corner 38"/>
          <p:cNvSpPr/>
          <p:nvPr/>
        </p:nvSpPr>
        <p:spPr>
          <a:xfrm>
            <a:off x="2599074" y="2247170"/>
            <a:ext cx="719467" cy="881334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/>
            <a:r>
              <a:rPr lang="en-US" sz="900" dirty="0" smtClean="0">
                <a:solidFill>
                  <a:srgbClr val="012653"/>
                </a:solidFill>
                <a:cs typeface="Arial"/>
              </a:rPr>
              <a:t>Discharge Summaries sent via a </a:t>
            </a:r>
          </a:p>
          <a:p>
            <a:pPr algn="ctr"/>
            <a:r>
              <a:rPr lang="en-US" sz="900" dirty="0" smtClean="0">
                <a:solidFill>
                  <a:srgbClr val="012653"/>
                </a:solidFill>
                <a:cs typeface="Arial"/>
              </a:rPr>
              <a:t>Mass </a:t>
            </a:r>
            <a:r>
              <a:rPr lang="en-US" sz="900" dirty="0" err="1" smtClean="0">
                <a:solidFill>
                  <a:srgbClr val="012653"/>
                </a:solidFill>
                <a:cs typeface="Arial"/>
              </a:rPr>
              <a:t>HIway</a:t>
            </a:r>
            <a:endParaRPr lang="en-US" sz="900" dirty="0" smtClean="0">
              <a:solidFill>
                <a:srgbClr val="012653"/>
              </a:solidFill>
              <a:latin typeface="Arial"/>
              <a:cs typeface="Arial"/>
            </a:endParaRPr>
          </a:p>
        </p:txBody>
      </p:sp>
      <p:pic>
        <p:nvPicPr>
          <p:cNvPr id="61" name="Picture 60" descr="use-case-arrows-3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32" b="54495"/>
          <a:stretch/>
        </p:blipFill>
        <p:spPr>
          <a:xfrm>
            <a:off x="5463071" y="2406211"/>
            <a:ext cx="1414700" cy="1241448"/>
          </a:xfrm>
          <a:prstGeom prst="rect">
            <a:avLst/>
          </a:prstGeom>
        </p:spPr>
      </p:pic>
      <p:sp>
        <p:nvSpPr>
          <p:cNvPr id="43" name="Folded Corner 42"/>
          <p:cNvSpPr/>
          <p:nvPr/>
        </p:nvSpPr>
        <p:spPr>
          <a:xfrm>
            <a:off x="5811178" y="2247170"/>
            <a:ext cx="750867" cy="881334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/>
            <a:r>
              <a:rPr lang="en-US" sz="900" dirty="0" smtClean="0">
                <a:solidFill>
                  <a:srgbClr val="012653"/>
                </a:solidFill>
                <a:cs typeface="Arial"/>
              </a:rPr>
              <a:t>Import data into EHR and schedule post-acute care and follow-up</a:t>
            </a:r>
            <a:endParaRPr lang="en-US" sz="900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30" name="Rectangle 29"/>
          <p:cNvSpPr/>
          <p:nvPr/>
        </p:nvSpPr>
        <p:spPr bwMode="auto">
          <a:xfrm rot="20089052">
            <a:off x="2036800" y="3048380"/>
            <a:ext cx="223935" cy="242596"/>
          </a:xfrm>
          <a:prstGeom prst="rect">
            <a:avLst/>
          </a:prstGeom>
          <a:solidFill>
            <a:srgbClr val="ECEEE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941832" y="3136052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21"/>
          <p:cNvSpPr>
            <a:spLocks noChangeArrowheads="1"/>
          </p:cNvSpPr>
          <p:nvPr/>
        </p:nvSpPr>
        <p:spPr bwMode="auto">
          <a:xfrm>
            <a:off x="6085842" y="3136052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59"/>
          <p:cNvSpPr/>
          <p:nvPr/>
        </p:nvSpPr>
        <p:spPr bwMode="auto">
          <a:xfrm rot="1630238">
            <a:off x="5294907" y="2284914"/>
            <a:ext cx="223935" cy="242596"/>
          </a:xfrm>
          <a:prstGeom prst="rect">
            <a:avLst/>
          </a:prstGeom>
          <a:solidFill>
            <a:srgbClr val="ECEEE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Oval 25"/>
          <p:cNvSpPr>
            <a:spLocks noChangeArrowheads="1"/>
          </p:cNvSpPr>
          <p:nvPr/>
        </p:nvSpPr>
        <p:spPr bwMode="auto">
          <a:xfrm>
            <a:off x="3514005" y="2042055"/>
            <a:ext cx="2133600" cy="2130425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x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097" y="3509192"/>
            <a:ext cx="880563" cy="875803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357739" y="4412766"/>
            <a:ext cx="12992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Circle Health (Lowell General Hospital)</a:t>
            </a:r>
            <a:endParaRPr lang="en-US" sz="11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91703" y="3488742"/>
            <a:ext cx="13601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err="1" smtClean="0">
                <a:solidFill>
                  <a:srgbClr val="012653"/>
                </a:solidFill>
                <a:cs typeface="Arial"/>
              </a:rPr>
              <a:t>Atrius</a:t>
            </a:r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 Health</a:t>
            </a:r>
            <a:endParaRPr lang="en-US" sz="1100" b="1" dirty="0">
              <a:solidFill>
                <a:srgbClr val="012653"/>
              </a:solidFill>
              <a:cs typeface="Arial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822" y="2557329"/>
            <a:ext cx="1141637" cy="88036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152" y="3691670"/>
            <a:ext cx="615922" cy="93582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330" y="3593459"/>
            <a:ext cx="507125" cy="121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09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SE_CASE_BK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1"/>
          <a:stretch/>
        </p:blipFill>
        <p:spPr bwMode="auto">
          <a:xfrm>
            <a:off x="0" y="1460500"/>
            <a:ext cx="9142413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81000" y="1657350"/>
            <a:ext cx="8382000" cy="4865370"/>
          </a:xfrm>
          <a:prstGeom prst="rect">
            <a:avLst/>
          </a:prstGeom>
          <a:solidFill>
            <a:srgbClr val="ECEEEC"/>
          </a:solidFill>
          <a:ln w="9525" cap="rnd">
            <a:solidFill>
              <a:srgbClr val="F37E2D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334000" y="1770965"/>
            <a:ext cx="3181350" cy="4455296"/>
            <a:chOff x="762000" y="1879600"/>
            <a:chExt cx="2749988" cy="4946112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777875" y="2281333"/>
              <a:ext cx="2734113" cy="4544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950" dirty="0" smtClean="0"/>
                <a:t>Many patients at Circle Health’s Affiliate </a:t>
              </a:r>
              <a:r>
                <a:rPr lang="en-US" sz="950" dirty="0"/>
                <a:t>Lowell General Hospital also receive post-acute care at </a:t>
              </a:r>
              <a:r>
                <a:rPr lang="en-US" sz="950" dirty="0" err="1"/>
                <a:t>Atrius</a:t>
              </a:r>
              <a:r>
                <a:rPr lang="en-US" sz="950" dirty="0"/>
                <a:t> Health. As a consequence, Lowell </a:t>
              </a:r>
              <a:r>
                <a:rPr lang="en-US" sz="950" dirty="0" smtClean="0"/>
                <a:t>General Hospital often </a:t>
              </a:r>
              <a:r>
                <a:rPr lang="en-US" sz="950" dirty="0"/>
                <a:t>sends discharge summary reports to </a:t>
              </a:r>
              <a:r>
                <a:rPr lang="en-US" sz="950" dirty="0" err="1" smtClean="0"/>
                <a:t>Atrius</a:t>
              </a:r>
              <a:r>
                <a:rPr lang="en-US" sz="950" dirty="0" smtClean="0"/>
                <a:t> Health concerning </a:t>
              </a:r>
              <a:r>
                <a:rPr lang="en-US" sz="950" dirty="0"/>
                <a:t>these patients. </a:t>
              </a:r>
              <a:endParaRPr lang="en-US" sz="950" dirty="0" smtClean="0"/>
            </a:p>
            <a:p>
              <a:endParaRPr lang="en-US" sz="950" dirty="0"/>
            </a:p>
            <a:p>
              <a:r>
                <a:rPr lang="en-US" sz="950" dirty="0" smtClean="0"/>
                <a:t>Because </a:t>
              </a:r>
              <a:r>
                <a:rPr lang="en-US" sz="950" dirty="0"/>
                <a:t>the organizations use different </a:t>
              </a:r>
              <a:r>
                <a:rPr lang="en-US" sz="950" dirty="0" smtClean="0"/>
                <a:t>EHR </a:t>
              </a:r>
              <a:r>
                <a:rPr lang="en-US" sz="950" dirty="0"/>
                <a:t>systems, </a:t>
              </a:r>
              <a:r>
                <a:rPr lang="en-US" sz="950" dirty="0" smtClean="0"/>
                <a:t>Lowell </a:t>
              </a:r>
              <a:r>
                <a:rPr lang="en-US" sz="950" dirty="0"/>
                <a:t>General </a:t>
              </a:r>
              <a:r>
                <a:rPr lang="en-US" sz="950" dirty="0" smtClean="0"/>
                <a:t>Hospital needed to use fax and phone calls to ensure </a:t>
              </a:r>
              <a:r>
                <a:rPr lang="en-US" sz="950" dirty="0" err="1" smtClean="0"/>
                <a:t>Atrius</a:t>
              </a:r>
              <a:r>
                <a:rPr lang="en-US" sz="950" dirty="0" smtClean="0"/>
                <a:t> Health </a:t>
              </a:r>
              <a:r>
                <a:rPr lang="en-US" sz="950" dirty="0"/>
                <a:t>had </a:t>
              </a:r>
              <a:r>
                <a:rPr lang="en-US" sz="950" dirty="0" smtClean="0"/>
                <a:t>accurate </a:t>
              </a:r>
              <a:r>
                <a:rPr lang="en-US" sz="950" dirty="0"/>
                <a:t>and complete patient </a:t>
              </a:r>
              <a:r>
                <a:rPr lang="en-US" sz="950" dirty="0" smtClean="0"/>
                <a:t>data. This </a:t>
              </a:r>
              <a:r>
                <a:rPr lang="en-US" sz="950" dirty="0"/>
                <a:t>process was inefficient and time consuming, so </a:t>
              </a:r>
              <a:r>
                <a:rPr lang="en-US" sz="950" dirty="0" smtClean="0"/>
                <a:t>Lowell General Hospital worked with </a:t>
              </a:r>
              <a:r>
                <a:rPr lang="en-US" sz="950" dirty="0" err="1" smtClean="0"/>
                <a:t>Atrius</a:t>
              </a:r>
              <a:r>
                <a:rPr lang="en-US" sz="950" dirty="0" smtClean="0"/>
                <a:t> Health to implement an HIE connection using the Mass </a:t>
              </a:r>
              <a:r>
                <a:rPr lang="en-US" sz="950" dirty="0" err="1" smtClean="0"/>
                <a:t>HIway</a:t>
              </a:r>
              <a:r>
                <a:rPr lang="en-US" sz="950" dirty="0" smtClean="0"/>
                <a:t>.</a:t>
              </a:r>
            </a:p>
            <a:p>
              <a:endParaRPr lang="en-US" sz="950" dirty="0"/>
            </a:p>
            <a:p>
              <a:r>
                <a:rPr lang="en-US" sz="950" dirty="0" smtClean="0"/>
                <a:t>Lowell General Hospital now sends real-time </a:t>
              </a:r>
              <a:r>
                <a:rPr lang="en-US" sz="950" dirty="0"/>
                <a:t>notifications electronically </a:t>
              </a:r>
              <a:r>
                <a:rPr lang="en-US" sz="950" dirty="0" smtClean="0"/>
                <a:t>to </a:t>
              </a:r>
              <a:r>
                <a:rPr lang="en-US" sz="950" dirty="0" err="1" smtClean="0"/>
                <a:t>Atrius</a:t>
              </a:r>
              <a:r>
                <a:rPr lang="en-US" sz="950" dirty="0" smtClean="0"/>
                <a:t> Health with </a:t>
              </a:r>
              <a:r>
                <a:rPr lang="en-US" sz="950" dirty="0"/>
                <a:t>the use of </a:t>
              </a:r>
              <a:r>
                <a:rPr lang="en-US" sz="950" dirty="0" smtClean="0"/>
                <a:t>an </a:t>
              </a:r>
              <a:r>
                <a:rPr lang="en-US" sz="950" dirty="0"/>
                <a:t>Admit Discharge Transfer (ADT) interface. </a:t>
              </a:r>
              <a:r>
                <a:rPr lang="en-US" sz="950" dirty="0" err="1" smtClean="0"/>
                <a:t>Atrius</a:t>
              </a:r>
              <a:r>
                <a:rPr lang="en-US" sz="950" dirty="0"/>
                <a:t> </a:t>
              </a:r>
              <a:r>
                <a:rPr lang="en-US" sz="950" dirty="0" smtClean="0"/>
                <a:t>Health then </a:t>
              </a:r>
              <a:r>
                <a:rPr lang="en-US" sz="950" dirty="0"/>
                <a:t>imports the documentation automatically into their </a:t>
              </a:r>
              <a:r>
                <a:rPr lang="en-US" sz="950" dirty="0" smtClean="0"/>
                <a:t>EHR and schedules post-acute </a:t>
              </a:r>
              <a:r>
                <a:rPr lang="en-US" sz="950" dirty="0"/>
                <a:t>care and follow up with their patients. This enables the </a:t>
              </a:r>
              <a:r>
                <a:rPr lang="en-US" sz="950" dirty="0" err="1"/>
                <a:t>Atrius</a:t>
              </a:r>
              <a:r>
                <a:rPr lang="en-US" sz="950" dirty="0"/>
                <a:t> primary care team to have real time access to clinical information needed for post hospital </a:t>
              </a:r>
              <a:r>
                <a:rPr lang="en-US" sz="950" dirty="0" smtClean="0"/>
                <a:t>care.</a:t>
              </a:r>
            </a:p>
            <a:p>
              <a:endParaRPr lang="en-US" sz="950" dirty="0"/>
            </a:p>
            <a:p>
              <a:r>
                <a:rPr lang="en-US" sz="950" dirty="0" smtClean="0"/>
                <a:t>The </a:t>
              </a:r>
              <a:r>
                <a:rPr lang="en-US" sz="950" dirty="0"/>
                <a:t>electronic workflow enabled </a:t>
              </a:r>
              <a:r>
                <a:rPr lang="en-US" sz="950" dirty="0" smtClean="0"/>
                <a:t>Lowell General Hospital </a:t>
              </a:r>
              <a:br>
                <a:rPr lang="en-US" sz="950" dirty="0" smtClean="0"/>
              </a:br>
              <a:r>
                <a:rPr lang="en-US" sz="950" dirty="0" smtClean="0"/>
                <a:t>to </a:t>
              </a:r>
              <a:r>
                <a:rPr lang="en-US" sz="950" dirty="0"/>
                <a:t>virtually eliminate the need to call </a:t>
              </a:r>
              <a:r>
                <a:rPr lang="en-US" sz="950" dirty="0" smtClean="0"/>
                <a:t>or fax information and paperwork to physicians at </a:t>
              </a:r>
              <a:r>
                <a:rPr lang="en-US" sz="950" dirty="0" err="1" smtClean="0"/>
                <a:t>Atrius</a:t>
              </a:r>
              <a:r>
                <a:rPr lang="en-US" sz="950" dirty="0" smtClean="0"/>
                <a:t> </a:t>
              </a:r>
              <a:r>
                <a:rPr lang="en-US" sz="950" dirty="0" err="1" smtClean="0"/>
                <a:t>Heatlh</a:t>
              </a:r>
              <a:r>
                <a:rPr lang="en-US" sz="950" dirty="0" smtClean="0"/>
                <a:t>. The </a:t>
              </a:r>
              <a:r>
                <a:rPr lang="en-US" sz="950" dirty="0"/>
                <a:t>new workflow has accelerated the patient transfer </a:t>
              </a:r>
              <a:br>
                <a:rPr lang="en-US" sz="950" dirty="0"/>
              </a:br>
              <a:r>
                <a:rPr lang="en-US" sz="950" dirty="0" smtClean="0"/>
                <a:t>process </a:t>
              </a:r>
              <a:r>
                <a:rPr lang="en-US" sz="950" dirty="0"/>
                <a:t>and resulted in more expedient </a:t>
              </a:r>
              <a:r>
                <a:rPr lang="en-US" sz="950" dirty="0" smtClean="0"/>
                <a:t>care </a:t>
              </a:r>
              <a:r>
                <a:rPr lang="en-US" sz="950" dirty="0"/>
                <a:t>for </a:t>
              </a:r>
              <a:r>
                <a:rPr lang="en-US" sz="950" dirty="0" smtClean="0"/>
                <a:t/>
              </a:r>
              <a:br>
                <a:rPr lang="en-US" sz="950" dirty="0" smtClean="0"/>
              </a:br>
              <a:r>
                <a:rPr lang="en-US" sz="950" dirty="0" smtClean="0"/>
                <a:t>the </a:t>
              </a:r>
              <a:r>
                <a:rPr lang="en-US" sz="950" dirty="0"/>
                <a:t>patients</a:t>
              </a:r>
              <a:r>
                <a:rPr lang="en-US" sz="950" dirty="0" smtClean="0"/>
                <a:t>.</a:t>
              </a:r>
              <a:endParaRPr lang="en-US" sz="950" dirty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762000" y="1879600"/>
              <a:ext cx="76835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STORY</a:t>
              </a:r>
              <a:endParaRPr lang="en-US" sz="1100" dirty="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894906" y="1905000"/>
            <a:ext cx="0" cy="4267200"/>
          </a:xfrm>
          <a:prstGeom prst="line">
            <a:avLst/>
          </a:prstGeom>
          <a:noFill/>
          <a:ln w="38100" cap="rnd">
            <a:solidFill>
              <a:srgbClr val="F37E2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762000" y="3901440"/>
            <a:ext cx="3897630" cy="750034"/>
            <a:chOff x="762000" y="4038600"/>
            <a:chExt cx="3897630" cy="750034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73430" y="4450080"/>
              <a:ext cx="3886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Circle Health’s Affiliate Lowell General Hospital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err="1" smtClean="0"/>
                <a:t>Atrius</a:t>
              </a:r>
              <a:r>
                <a:rPr lang="en-US" sz="1100" dirty="0" smtClean="0"/>
                <a:t> Health</a:t>
              </a:r>
              <a:endParaRPr lang="en-US" sz="1100" dirty="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62000" y="4038600"/>
              <a:ext cx="27432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TRADING </a:t>
              </a:r>
              <a:r>
                <a:rPr lang="en-US" sz="1100" dirty="0" smtClean="0">
                  <a:solidFill>
                    <a:schemeClr val="bg1"/>
                  </a:solidFill>
                </a:rPr>
                <a:t>PARTNERS AND SYSTEMS</a:t>
              </a:r>
              <a:endParaRPr lang="en-US" sz="11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62000" y="2766060"/>
            <a:ext cx="3897630" cy="1054733"/>
            <a:chOff x="762000" y="2971800"/>
            <a:chExt cx="3897630" cy="1054733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89305" y="3383280"/>
              <a:ext cx="3870325" cy="643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100" dirty="0" smtClean="0"/>
                <a:t>To continue to offer exceptional uninterrupted patient care through continuous exchange of information despite Lowell General Hospital and </a:t>
              </a:r>
              <a:r>
                <a:rPr lang="en-US" sz="1100" dirty="0" err="1" smtClean="0"/>
                <a:t>Atrius</a:t>
              </a:r>
              <a:r>
                <a:rPr lang="en-US" sz="1100" dirty="0" smtClean="0"/>
                <a:t> Health using different EHR systems.</a:t>
              </a:r>
              <a:endParaRPr lang="en-US" dirty="0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62000" y="2971800"/>
              <a:ext cx="660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GOAL</a:t>
              </a:r>
              <a:endParaRPr lang="en-US" sz="11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0" y="5095829"/>
            <a:ext cx="3897630" cy="610116"/>
            <a:chOff x="762000" y="5548500"/>
            <a:chExt cx="3897630" cy="610116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2000" y="5548500"/>
              <a:ext cx="1676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DATA TO EXCHANGE</a:t>
              </a:r>
              <a:endParaRPr lang="en-US" sz="1100" dirty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73430" y="5973950"/>
              <a:ext cx="3886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Discharge Summaries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2000" y="1905000"/>
            <a:ext cx="3897630" cy="580757"/>
            <a:chOff x="762000" y="1905000"/>
            <a:chExt cx="3897630" cy="580757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762000" y="1905000"/>
              <a:ext cx="13716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ORGANIZATION</a:t>
              </a:r>
              <a:endParaRPr lang="en-US" sz="1100" dirty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773430" y="2316480"/>
              <a:ext cx="38862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 smtClean="0"/>
                <a:t>Circle Health</a:t>
              </a:r>
              <a:endParaRPr lang="en-US" b="1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24" name="TextBox 23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DISCHARGE SUMMARIES </a:t>
            </a:r>
            <a:r>
              <a:rPr lang="en-US" b="1" dirty="0" smtClean="0">
                <a:solidFill>
                  <a:srgbClr val="F37E2D"/>
                </a:solidFill>
              </a:rPr>
              <a:t>FROM</a:t>
            </a:r>
            <a:r>
              <a:rPr lang="en-US" b="1" dirty="0">
                <a:solidFill>
                  <a:srgbClr val="F37E2D"/>
                </a:solidFill>
              </a:rPr>
              <a:t> HOSPITAL </a:t>
            </a:r>
            <a:r>
              <a:rPr lang="en-US" b="1" dirty="0" smtClean="0">
                <a:solidFill>
                  <a:srgbClr val="F37E2D"/>
                </a:solidFill>
              </a:rPr>
              <a:t/>
            </a:r>
            <a:br>
              <a:rPr lang="en-US" b="1" dirty="0" smtClean="0">
                <a:solidFill>
                  <a:srgbClr val="F37E2D"/>
                </a:solidFill>
              </a:rPr>
            </a:br>
            <a:r>
              <a:rPr lang="en-US" b="1" dirty="0" smtClean="0">
                <a:solidFill>
                  <a:srgbClr val="F37E2D"/>
                </a:solidFill>
              </a:rPr>
              <a:t>TO </a:t>
            </a:r>
            <a:r>
              <a:rPr lang="en-US" b="1" dirty="0">
                <a:solidFill>
                  <a:srgbClr val="F37E2D"/>
                </a:solidFill>
              </a:rPr>
              <a:t>POST-ACUTE CARE ORGANIZATION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3097531" y="0"/>
            <a:ext cx="297180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TRANSITIONS OF CARE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Oval 28">
            <a:hlinkClick r:id="rId5"/>
          </p:cNvPr>
          <p:cNvSpPr/>
          <p:nvPr/>
        </p:nvSpPr>
        <p:spPr bwMode="auto">
          <a:xfrm>
            <a:off x="8108976" y="5828127"/>
            <a:ext cx="974870" cy="97487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>
            <a:hlinkClick r:id="rId5"/>
          </p:cNvPr>
          <p:cNvSpPr txBox="1"/>
          <p:nvPr/>
        </p:nvSpPr>
        <p:spPr>
          <a:xfrm>
            <a:off x="8108976" y="6004250"/>
            <a:ext cx="974870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142456"/>
                </a:solidFill>
              </a:rPr>
              <a:t>READ </a:t>
            </a:r>
          </a:p>
          <a:p>
            <a:pPr algn="ctr"/>
            <a:r>
              <a:rPr lang="en-US" sz="1100" b="1" dirty="0" smtClean="0">
                <a:solidFill>
                  <a:srgbClr val="142456"/>
                </a:solidFill>
              </a:rPr>
              <a:t>THE FULL STORY</a:t>
            </a:r>
            <a:endParaRPr lang="en-US" sz="1100" b="1" dirty="0">
              <a:solidFill>
                <a:srgbClr val="142456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63240" y="0"/>
            <a:ext cx="3108959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DISCHARGE SUMMARIES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I-template-setup">
  <a:themeElements>
    <a:clrScheme name="Custom 4">
      <a:dk1>
        <a:srgbClr val="404040"/>
      </a:dk1>
      <a:lt1>
        <a:srgbClr val="FFFFFF"/>
      </a:lt1>
      <a:dk2>
        <a:srgbClr val="464646"/>
      </a:dk2>
      <a:lt2>
        <a:srgbClr val="95979A"/>
      </a:lt2>
      <a:accent1>
        <a:srgbClr val="567ABD"/>
      </a:accent1>
      <a:accent2>
        <a:srgbClr val="F48228"/>
      </a:accent2>
      <a:accent3>
        <a:srgbClr val="1F3368"/>
      </a:accent3>
      <a:accent4>
        <a:srgbClr val="838BB4"/>
      </a:accent4>
      <a:accent5>
        <a:srgbClr val="1968B3"/>
      </a:accent5>
      <a:accent6>
        <a:srgbClr val="FFFFFF"/>
      </a:accent6>
      <a:hlink>
        <a:srgbClr val="F48228"/>
      </a:hlink>
      <a:folHlink>
        <a:srgbClr val="1968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5385</TotalTime>
  <Words>295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MeHI-template-setup</vt:lpstr>
      <vt:lpstr>PowerPoint Presentation</vt:lpstr>
      <vt:lpstr>PowerPoint Presentation</vt:lpstr>
    </vt:vector>
  </TitlesOfParts>
  <Company>jbird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Tallman</dc:creator>
  <cp:lastModifiedBy>Rik Kerstens</cp:lastModifiedBy>
  <cp:revision>158</cp:revision>
  <dcterms:created xsi:type="dcterms:W3CDTF">2015-12-02T16:31:52Z</dcterms:created>
  <dcterms:modified xsi:type="dcterms:W3CDTF">2021-03-24T12:21:33Z</dcterms:modified>
</cp:coreProperties>
</file>