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8" r:id="rId1"/>
  </p:sldMasterIdLst>
  <p:notesMasterIdLst>
    <p:notesMasterId r:id="rId4"/>
  </p:notesMasterIdLst>
  <p:handoutMasterIdLst>
    <p:handoutMasterId r:id="rId5"/>
  </p:handoutMasterIdLst>
  <p:sldIdLst>
    <p:sldId id="310" r:id="rId2"/>
    <p:sldId id="311" r:id="rId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3869"/>
    <a:srgbClr val="142456"/>
    <a:srgbClr val="F48228"/>
    <a:srgbClr val="7CA5D7"/>
    <a:srgbClr val="FADB2E"/>
    <a:srgbClr val="8989B7"/>
    <a:srgbClr val="1945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87" d="100"/>
          <a:sy n="87" d="100"/>
        </p:scale>
        <p:origin x="149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0AD458B-99DE-0340-868E-ECDE6A7F2C27}" type="datetimeFigureOut">
              <a:rPr lang="en-US" smtClean="0"/>
              <a:t>3/23/2021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01F98E4-1D18-C344-92FD-00EE0FA79FB9}" type="slidenum">
              <a:rPr lang="en-US" smtClean="0"/>
              <a:t>‹#›</a:t>
            </a:fld>
            <a:endParaRPr lang="en-US"/>
          </a:p>
        </p:txBody>
      </p:sp>
    </p:spTree>
    <p:extLst>
      <p:ext uri="{BB962C8B-B14F-4D97-AF65-F5344CB8AC3E}">
        <p14:creationId xmlns:p14="http://schemas.microsoft.com/office/powerpoint/2010/main" val="28318081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78307F9-431B-024C-8D06-703983065B27}" type="datetimeFigureOut">
              <a:rPr lang="en-US" smtClean="0"/>
              <a:t>3/23/2021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03D733E-9ACC-9641-A10E-C75D8B9EFDF9}" type="slidenum">
              <a:rPr lang="en-US" smtClean="0"/>
              <a:t>‹#›</a:t>
            </a:fld>
            <a:endParaRPr lang="en-US"/>
          </a:p>
        </p:txBody>
      </p:sp>
    </p:spTree>
    <p:extLst>
      <p:ext uri="{BB962C8B-B14F-4D97-AF65-F5344CB8AC3E}">
        <p14:creationId xmlns:p14="http://schemas.microsoft.com/office/powerpoint/2010/main" val="258356588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3D733E-9ACC-9641-A10E-C75D8B9EFDF9}" type="slidenum">
              <a:rPr lang="en-US" smtClean="0"/>
              <a:t>1</a:t>
            </a:fld>
            <a:endParaRPr lang="en-US"/>
          </a:p>
        </p:txBody>
      </p:sp>
    </p:spTree>
    <p:extLst>
      <p:ext uri="{BB962C8B-B14F-4D97-AF65-F5344CB8AC3E}">
        <p14:creationId xmlns:p14="http://schemas.microsoft.com/office/powerpoint/2010/main" val="1577377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851" y="2423161"/>
            <a:ext cx="7819949" cy="822959"/>
          </a:xfrm>
          <a:prstGeom prst="rect">
            <a:avLst/>
          </a:prstGeom>
        </p:spPr>
        <p:txBody>
          <a:bodyPr lIns="91415" tIns="45707" rIns="91415" bIns="45707"/>
          <a:lstStyle>
            <a:lvl1pPr algn="r">
              <a:defRPr sz="3200" b="0" i="0">
                <a:solidFill>
                  <a:schemeClr val="bg1"/>
                </a:solidFill>
                <a:latin typeface="Arial"/>
                <a:cs typeface="Arial"/>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1" y="914400"/>
            <a:ext cx="8229601" cy="1143000"/>
          </a:xfrm>
          <a:prstGeom prst="rect">
            <a:avLst/>
          </a:prstGeom>
        </p:spPr>
        <p:txBody>
          <a:bodyPr lIns="91415" tIns="45707" rIns="91415" bIns="45707"/>
          <a:lstStyle>
            <a:lvl1pPr>
              <a:defRPr sz="3800">
                <a:solidFill>
                  <a:schemeClr val="tx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1" y="2133600"/>
            <a:ext cx="8229601" cy="3992563"/>
          </a:xfrm>
          <a:prstGeom prst="rect">
            <a:avLst/>
          </a:prstGeom>
        </p:spPr>
        <p:txBody>
          <a:bodyPr vert="eaVert" lIns="91415" tIns="45707" rIns="91415" bIns="45707"/>
          <a:lstStyle>
            <a:lvl1pPr>
              <a:buClr>
                <a:srgbClr val="F5812A"/>
              </a:buClr>
              <a:defRPr sz="2400">
                <a:solidFill>
                  <a:schemeClr val="tx1"/>
                </a:solidFill>
              </a:defRPr>
            </a:lvl1pPr>
            <a:lvl2pPr>
              <a:buClr>
                <a:srgbClr val="F5812A"/>
              </a:buClr>
              <a:defRPr sz="2200">
                <a:solidFill>
                  <a:schemeClr val="tx1"/>
                </a:solidFill>
              </a:defRPr>
            </a:lvl2pPr>
            <a:lvl3pPr>
              <a:buClr>
                <a:srgbClr val="F5812A"/>
              </a:buClr>
              <a:defRPr sz="20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a:prstGeom prst="rect">
            <a:avLst/>
          </a:prstGeom>
        </p:spPr>
        <p:txBody>
          <a:bodyPr vert="eaVert" lIns="91415" tIns="45707" rIns="91415" bIns="45707"/>
          <a:lstStyle>
            <a:lvl1pPr>
              <a:defRPr sz="3800">
                <a:solidFill>
                  <a:schemeClr val="tx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914400"/>
            <a:ext cx="6019800" cy="5211763"/>
          </a:xfrm>
          <a:prstGeom prst="rect">
            <a:avLst/>
          </a:prstGeom>
        </p:spPr>
        <p:txBody>
          <a:bodyPr vert="eaVert" lIns="91415" tIns="45707" rIns="91415" bIns="45707"/>
          <a:lstStyle>
            <a:lvl1pPr>
              <a:buClr>
                <a:srgbClr val="F5812A"/>
              </a:buClr>
              <a:defRPr sz="2400">
                <a:solidFill>
                  <a:schemeClr val="tx1"/>
                </a:solidFill>
              </a:defRPr>
            </a:lvl1pPr>
            <a:lvl2pPr>
              <a:buClr>
                <a:srgbClr val="F5812A"/>
              </a:buClr>
              <a:defRPr sz="2200">
                <a:solidFill>
                  <a:schemeClr val="tx1"/>
                </a:solidFill>
              </a:defRPr>
            </a:lvl2pPr>
            <a:lvl3pPr>
              <a:buClr>
                <a:srgbClr val="F5812A"/>
              </a:buClr>
              <a:defRPr sz="20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title-no-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8345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5" name="Title 1"/>
          <p:cNvSpPr>
            <a:spLocks noGrp="1"/>
          </p:cNvSpPr>
          <p:nvPr>
            <p:ph type="title"/>
          </p:nvPr>
        </p:nvSpPr>
        <p:spPr>
          <a:xfrm>
            <a:off x="457201" y="165101"/>
            <a:ext cx="8229601" cy="639762"/>
          </a:xfrm>
          <a:prstGeom prst="rect">
            <a:avLst/>
          </a:prstGeom>
        </p:spPr>
        <p:txBody>
          <a:bodyPr lIns="91415" tIns="45707" rIns="91415" bIns="45707"/>
          <a:lstStyle>
            <a:lvl1pPr algn="l">
              <a:defRPr sz="2400" b="0" i="0">
                <a:solidFill>
                  <a:schemeClr val="bg1"/>
                </a:solidFill>
                <a:latin typeface="+mj-lt"/>
                <a:cs typeface="Georgia"/>
              </a:defRPr>
            </a:lvl1pPr>
          </a:lstStyle>
          <a:p>
            <a:r>
              <a:rPr lang="en-US" smtClean="0"/>
              <a:t>Click to edit Master title style</a:t>
            </a:r>
            <a:endParaRPr lang="en-US" dirty="0"/>
          </a:p>
        </p:txBody>
      </p:sp>
      <p:sp>
        <p:nvSpPr>
          <p:cNvPr id="6" name="Content Placeholder 2"/>
          <p:cNvSpPr>
            <a:spLocks noGrp="1"/>
          </p:cNvSpPr>
          <p:nvPr>
            <p:ph idx="1"/>
          </p:nvPr>
        </p:nvSpPr>
        <p:spPr>
          <a:xfrm>
            <a:off x="457201" y="1166019"/>
            <a:ext cx="8229601" cy="4525963"/>
          </a:xfrm>
          <a:prstGeom prst="rect">
            <a:avLst/>
          </a:prstGeom>
        </p:spPr>
        <p:txBody>
          <a:bodyPr lIns="91415" tIns="45707" rIns="91415" bIns="45707"/>
          <a:lstStyle>
            <a:lvl1pPr>
              <a:spcBef>
                <a:spcPts val="1200"/>
              </a:spcBef>
              <a:buClr>
                <a:srgbClr val="F5812A"/>
              </a:buClr>
              <a:buFont typeface="Wingdings" charset="2"/>
              <a:buChar char="§"/>
              <a:defRPr sz="2400">
                <a:solidFill>
                  <a:schemeClr val="tx1"/>
                </a:solidFill>
              </a:defRPr>
            </a:lvl1pPr>
            <a:lvl2pPr>
              <a:spcBef>
                <a:spcPts val="600"/>
              </a:spcBef>
              <a:buClr>
                <a:srgbClr val="F5812A"/>
              </a:buClr>
              <a:defRPr sz="2200">
                <a:solidFill>
                  <a:schemeClr val="tx1"/>
                </a:solidFill>
              </a:defRPr>
            </a:lvl2pPr>
            <a:lvl3pPr>
              <a:spcBef>
                <a:spcPts val="600"/>
              </a:spcBef>
              <a:buClr>
                <a:srgbClr val="F5812A"/>
              </a:buClr>
              <a:defRPr sz="2000">
                <a:solidFill>
                  <a:schemeClr val="tx1"/>
                </a:solidFill>
              </a:defRPr>
            </a:lvl3pPr>
            <a:lvl4pPr>
              <a:spcBef>
                <a:spcPts val="600"/>
              </a:spcBef>
              <a:buClr>
                <a:srgbClr val="F5812A"/>
              </a:buClr>
              <a:defRPr sz="1800">
                <a:solidFill>
                  <a:schemeClr val="tx1"/>
                </a:solidFill>
              </a:defRPr>
            </a:lvl4pPr>
            <a:lvl5pPr>
              <a:spcBef>
                <a:spcPts val="600"/>
              </a:spcBef>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1" y="165102"/>
            <a:ext cx="8229601" cy="635000"/>
          </a:xfrm>
          <a:prstGeom prst="rect">
            <a:avLst/>
          </a:prstGeom>
        </p:spPr>
        <p:txBody>
          <a:bodyPr lIns="91415" tIns="45707" rIns="91415" bIns="45707"/>
          <a:lstStyle>
            <a:lvl1pPr algn="l">
              <a:defRPr sz="24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318419"/>
            <a:ext cx="4038600" cy="4068763"/>
          </a:xfrm>
          <a:prstGeom prst="rect">
            <a:avLst/>
          </a:prstGeom>
        </p:spPr>
        <p:txBody>
          <a:bodyPr lIns="91415" tIns="45707" rIns="91415" bIns="45707"/>
          <a:lstStyle>
            <a:lvl1pPr>
              <a:buClr>
                <a:srgbClr val="F5812A"/>
              </a:buClr>
              <a:defRPr sz="2200">
                <a:solidFill>
                  <a:schemeClr val="tx1"/>
                </a:solidFill>
              </a:defRPr>
            </a:lvl1pPr>
            <a:lvl2pPr>
              <a:buClr>
                <a:srgbClr val="F5812A"/>
              </a:buClr>
              <a:defRPr sz="2000">
                <a:solidFill>
                  <a:schemeClr val="tx1"/>
                </a:solidFill>
              </a:defRPr>
            </a:lvl2pPr>
            <a:lvl3pPr>
              <a:buClr>
                <a:srgbClr val="F5812A"/>
              </a:buClr>
              <a:defRPr sz="18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318419"/>
            <a:ext cx="4038600" cy="4068763"/>
          </a:xfrm>
          <a:prstGeom prst="rect">
            <a:avLst/>
          </a:prstGeom>
        </p:spPr>
        <p:txBody>
          <a:bodyPr lIns="91415" tIns="45707" rIns="91415" bIns="45707"/>
          <a:lstStyle>
            <a:lvl1pPr>
              <a:buClr>
                <a:srgbClr val="F5812A"/>
              </a:buClr>
              <a:defRPr sz="2200">
                <a:solidFill>
                  <a:schemeClr val="tx1"/>
                </a:solidFill>
              </a:defRPr>
            </a:lvl1pPr>
            <a:lvl2pPr>
              <a:buClr>
                <a:srgbClr val="F5812A"/>
              </a:buClr>
              <a:defRPr sz="2000">
                <a:solidFill>
                  <a:schemeClr val="tx1"/>
                </a:solidFill>
              </a:defRPr>
            </a:lvl2pPr>
            <a:lvl3pPr>
              <a:buClr>
                <a:srgbClr val="F5812A"/>
              </a:buClr>
              <a:defRPr sz="18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1" y="152400"/>
            <a:ext cx="8229601" cy="647700"/>
          </a:xfrm>
          <a:prstGeom prst="rect">
            <a:avLst/>
          </a:prstGeom>
        </p:spPr>
        <p:txBody>
          <a:bodyPr lIns="91415" tIns="45707" rIns="91415" bIns="45707"/>
          <a:lstStyle>
            <a:lvl1pPr algn="l">
              <a:defRPr sz="240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425577"/>
            <a:ext cx="4040188" cy="639762"/>
          </a:xfrm>
          <a:prstGeom prst="rect">
            <a:avLst/>
          </a:prstGeom>
        </p:spPr>
        <p:txBody>
          <a:bodyPr lIns="91415" tIns="45707" rIns="91415" bIns="45707" anchor="b"/>
          <a:lstStyle>
            <a:lvl1pPr marL="0" indent="0">
              <a:buNone/>
              <a:defRPr sz="2200" b="1">
                <a:solidFill>
                  <a:schemeClr val="tx1"/>
                </a:solidFill>
              </a:defRPr>
            </a:lvl1pPr>
            <a:lvl2pPr marL="457072" indent="0">
              <a:buNone/>
              <a:defRPr sz="2000" b="1"/>
            </a:lvl2pPr>
            <a:lvl3pPr marL="914144" indent="0">
              <a:buNone/>
              <a:defRPr sz="1800" b="1"/>
            </a:lvl3pPr>
            <a:lvl4pPr marL="1371216" indent="0">
              <a:buNone/>
              <a:defRPr sz="1600" b="1"/>
            </a:lvl4pPr>
            <a:lvl5pPr marL="1828288" indent="0">
              <a:buNone/>
              <a:defRPr sz="1600" b="1"/>
            </a:lvl5pPr>
            <a:lvl6pPr marL="2285360" indent="0">
              <a:buNone/>
              <a:defRPr sz="1600" b="1"/>
            </a:lvl6pPr>
            <a:lvl7pPr marL="2742432" indent="0">
              <a:buNone/>
              <a:defRPr sz="1600" b="1"/>
            </a:lvl7pPr>
            <a:lvl8pPr marL="3199504" indent="0">
              <a:buNone/>
              <a:defRPr sz="1600" b="1"/>
            </a:lvl8pPr>
            <a:lvl9pPr marL="365657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46300"/>
            <a:ext cx="4040188" cy="30781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900">
                <a:solidFill>
                  <a:schemeClr val="tx1"/>
                </a:solidFill>
              </a:defRPr>
            </a:lvl2pPr>
            <a:lvl3pPr>
              <a:buClr>
                <a:srgbClr val="F5812A"/>
              </a:buClr>
              <a:defRPr sz="1800">
                <a:solidFill>
                  <a:schemeClr val="tx1"/>
                </a:solidFill>
              </a:defRPr>
            </a:lvl3pPr>
            <a:lvl4pPr>
              <a:buClr>
                <a:srgbClr val="F5812A"/>
              </a:buClr>
              <a:defRPr sz="1600">
                <a:solidFill>
                  <a:schemeClr val="tx1"/>
                </a:solidFill>
              </a:defRPr>
            </a:lvl4pPr>
            <a:lvl5pPr>
              <a:buClr>
                <a:srgbClr val="F5812A"/>
              </a:buCl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7" y="1425577"/>
            <a:ext cx="4041774" cy="639762"/>
          </a:xfrm>
          <a:prstGeom prst="rect">
            <a:avLst/>
          </a:prstGeom>
        </p:spPr>
        <p:txBody>
          <a:bodyPr lIns="91415" tIns="45707" rIns="91415" bIns="45707" anchor="b"/>
          <a:lstStyle>
            <a:lvl1pPr marL="0" indent="0">
              <a:buNone/>
              <a:defRPr sz="2200" b="1">
                <a:solidFill>
                  <a:schemeClr val="tx1"/>
                </a:solidFill>
              </a:defRPr>
            </a:lvl1pPr>
            <a:lvl2pPr marL="457072" indent="0">
              <a:buNone/>
              <a:defRPr sz="2000" b="1"/>
            </a:lvl2pPr>
            <a:lvl3pPr marL="914144" indent="0">
              <a:buNone/>
              <a:defRPr sz="1800" b="1"/>
            </a:lvl3pPr>
            <a:lvl4pPr marL="1371216" indent="0">
              <a:buNone/>
              <a:defRPr sz="1600" b="1"/>
            </a:lvl4pPr>
            <a:lvl5pPr marL="1828288" indent="0">
              <a:buNone/>
              <a:defRPr sz="1600" b="1"/>
            </a:lvl5pPr>
            <a:lvl6pPr marL="2285360" indent="0">
              <a:buNone/>
              <a:defRPr sz="1600" b="1"/>
            </a:lvl6pPr>
            <a:lvl7pPr marL="2742432" indent="0">
              <a:buNone/>
              <a:defRPr sz="1600" b="1"/>
            </a:lvl7pPr>
            <a:lvl8pPr marL="3199504" indent="0">
              <a:buNone/>
              <a:defRPr sz="1600" b="1"/>
            </a:lvl8pPr>
            <a:lvl9pPr marL="365657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46300"/>
            <a:ext cx="4041774" cy="30781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900">
                <a:solidFill>
                  <a:schemeClr val="tx1"/>
                </a:solidFill>
              </a:defRPr>
            </a:lvl2pPr>
            <a:lvl3pPr>
              <a:buClr>
                <a:srgbClr val="F5812A"/>
              </a:buClr>
              <a:defRPr sz="1800">
                <a:solidFill>
                  <a:schemeClr val="tx1"/>
                </a:solidFill>
              </a:defRPr>
            </a:lvl3pPr>
            <a:lvl4pPr>
              <a:buClr>
                <a:srgbClr val="F5812A"/>
              </a:buClr>
              <a:defRPr sz="1600">
                <a:solidFill>
                  <a:schemeClr val="tx1"/>
                </a:solidFill>
              </a:defRPr>
            </a:lvl4pPr>
            <a:lvl5pPr>
              <a:buClr>
                <a:srgbClr val="F5812A"/>
              </a:buCl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2"/>
            <a:ext cx="7772400" cy="1362076"/>
          </a:xfrm>
          <a:prstGeom prst="rect">
            <a:avLst/>
          </a:prstGeom>
        </p:spPr>
        <p:txBody>
          <a:bodyPr lIns="91415" tIns="45707" rIns="91415" bIns="45707" anchor="t"/>
          <a:lstStyle>
            <a:lvl1pPr algn="l">
              <a:defRPr sz="3200" b="0"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4" y="2906713"/>
            <a:ext cx="7772400" cy="1500187"/>
          </a:xfrm>
          <a:prstGeom prst="rect">
            <a:avLst/>
          </a:prstGeom>
        </p:spPr>
        <p:txBody>
          <a:bodyPr lIns="91415" tIns="45707" rIns="91415" bIns="45707" anchor="b"/>
          <a:lstStyle>
            <a:lvl1pPr marL="0" indent="0">
              <a:buNone/>
              <a:defRPr sz="2000">
                <a:solidFill>
                  <a:schemeClr val="tx1"/>
                </a:solidFill>
              </a:defRPr>
            </a:lvl1pPr>
            <a:lvl2pPr marL="457072" indent="0">
              <a:buNone/>
              <a:defRPr sz="1800"/>
            </a:lvl2pPr>
            <a:lvl3pPr marL="914144" indent="0">
              <a:buNone/>
              <a:defRPr sz="1600"/>
            </a:lvl3pPr>
            <a:lvl4pPr marL="1371216" indent="0">
              <a:buNone/>
              <a:defRPr sz="1400"/>
            </a:lvl4pPr>
            <a:lvl5pPr marL="1828288" indent="0">
              <a:buNone/>
              <a:defRPr sz="1400"/>
            </a:lvl5pPr>
            <a:lvl6pPr marL="2285360" indent="0">
              <a:buNone/>
              <a:defRPr sz="1400"/>
            </a:lvl6pPr>
            <a:lvl7pPr marL="2742432" indent="0">
              <a:buNone/>
              <a:defRPr sz="1400"/>
            </a:lvl7pPr>
            <a:lvl8pPr marL="3199504" indent="0">
              <a:buNone/>
              <a:defRPr sz="1400"/>
            </a:lvl8pPr>
            <a:lvl9pPr marL="3656576" indent="0">
              <a:buNone/>
              <a:defRPr sz="14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1" y="1066800"/>
            <a:ext cx="8229601" cy="1143000"/>
          </a:xfrm>
          <a:prstGeom prst="rect">
            <a:avLst/>
          </a:prstGeom>
        </p:spPr>
        <p:txBody>
          <a:bodyPr lIns="91415" tIns="45707" rIns="91415" bIns="45707"/>
          <a:lstStyle>
            <a:lvl1pPr>
              <a:defRPr sz="3400">
                <a:solidFill>
                  <a:schemeClr val="tx1"/>
                </a:solidFill>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6" name="Title 5"/>
          <p:cNvSpPr>
            <a:spLocks noGrp="1"/>
          </p:cNvSpPr>
          <p:nvPr>
            <p:ph type="title"/>
          </p:nvPr>
        </p:nvSpPr>
        <p:spPr>
          <a:xfrm>
            <a:off x="457200" y="164592"/>
            <a:ext cx="8229600" cy="636422"/>
          </a:xfrm>
          <a:prstGeom prst="rect">
            <a:avLst/>
          </a:prstGeom>
        </p:spPr>
        <p:txBody>
          <a:bodyPr vert="horz" lIns="109728" tIns="54864" rIns="109728" bIns="54864"/>
          <a:lstStyle>
            <a:lvl1pPr algn="l">
              <a:defRPr sz="2400">
                <a:solidFill>
                  <a:srgbClr val="FFFFFF"/>
                </a:solidFill>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909325"/>
            <a:ext cx="3008314" cy="1162050"/>
          </a:xfrm>
          <a:prstGeom prst="rect">
            <a:avLst/>
          </a:prstGeom>
        </p:spPr>
        <p:txBody>
          <a:bodyPr lIns="91415" tIns="45707" rIns="91415" bIns="45707" anchor="b"/>
          <a:lstStyle>
            <a:lvl1pPr algn="l">
              <a:defRPr sz="1900" b="1">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1" y="909323"/>
            <a:ext cx="5111750" cy="52879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700">
                <a:solidFill>
                  <a:schemeClr val="tx1"/>
                </a:solidFill>
              </a:defRPr>
            </a:lvl2pPr>
            <a:lvl3pPr>
              <a:buClr>
                <a:srgbClr val="F5812A"/>
              </a:buClr>
              <a:defRPr sz="1700">
                <a:solidFill>
                  <a:schemeClr val="tx1"/>
                </a:solidFill>
              </a:defRPr>
            </a:lvl3pPr>
            <a:lvl4pPr>
              <a:buClr>
                <a:srgbClr val="F5812A"/>
              </a:buClr>
              <a:defRPr sz="1700">
                <a:solidFill>
                  <a:schemeClr val="tx1"/>
                </a:solidFill>
              </a:defRPr>
            </a:lvl4pPr>
            <a:lvl5pPr>
              <a:buClr>
                <a:srgbClr val="F5812A"/>
              </a:buClr>
              <a:defRPr sz="1700">
                <a:solidFill>
                  <a:schemeClr val="tx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28523"/>
            <a:ext cx="3008314" cy="4068763"/>
          </a:xfrm>
          <a:prstGeom prst="rect">
            <a:avLst/>
          </a:prstGeom>
        </p:spPr>
        <p:txBody>
          <a:bodyPr lIns="91415" tIns="45707" rIns="91415" bIns="45707"/>
          <a:lstStyle>
            <a:lvl1pPr marL="0" indent="0">
              <a:buNone/>
              <a:defRPr sz="1400">
                <a:solidFill>
                  <a:schemeClr val="tx1">
                    <a:lumMod val="60000"/>
                    <a:lumOff val="40000"/>
                  </a:schemeClr>
                </a:solidFill>
              </a:defRPr>
            </a:lvl1pPr>
            <a:lvl2pPr marL="457072" indent="0">
              <a:buNone/>
              <a:defRPr sz="1200"/>
            </a:lvl2pPr>
            <a:lvl3pPr marL="914144" indent="0">
              <a:buNone/>
              <a:defRPr sz="1000"/>
            </a:lvl3pPr>
            <a:lvl4pPr marL="1371216" indent="0">
              <a:buNone/>
              <a:defRPr sz="800"/>
            </a:lvl4pPr>
            <a:lvl5pPr marL="1828288" indent="0">
              <a:buNone/>
              <a:defRPr sz="800"/>
            </a:lvl5pPr>
            <a:lvl6pPr marL="2285360" indent="0">
              <a:buNone/>
              <a:defRPr sz="800"/>
            </a:lvl6pPr>
            <a:lvl7pPr marL="2742432" indent="0">
              <a:buNone/>
              <a:defRPr sz="800"/>
            </a:lvl7pPr>
            <a:lvl8pPr marL="3199504" indent="0">
              <a:buNone/>
              <a:defRPr sz="800"/>
            </a:lvl8pPr>
            <a:lvl9pPr marL="3656576" indent="0">
              <a:buNone/>
              <a:defRPr sz="8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0"/>
            <a:ext cx="5486400" cy="566738"/>
          </a:xfrm>
          <a:prstGeom prst="rect">
            <a:avLst/>
          </a:prstGeom>
        </p:spPr>
        <p:txBody>
          <a:bodyPr lIns="91415" tIns="45707" rIns="91415" bIns="45707" anchor="b"/>
          <a:lstStyle>
            <a:lvl1pPr algn="l">
              <a:defRPr sz="2000" b="1">
                <a:solidFill>
                  <a:schemeClr val="tx1"/>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9" y="1066800"/>
            <a:ext cx="5486400" cy="3660775"/>
          </a:xfrm>
          <a:prstGeom prst="rect">
            <a:avLst/>
          </a:prstGeom>
        </p:spPr>
        <p:txBody>
          <a:bodyPr lIns="91415" tIns="45707" rIns="91415" bIns="45707"/>
          <a:lstStyle>
            <a:lvl1pPr marL="0" indent="0">
              <a:buNone/>
              <a:defRPr sz="3200"/>
            </a:lvl1pPr>
            <a:lvl2pPr marL="457072" indent="0">
              <a:buNone/>
              <a:defRPr sz="2800"/>
            </a:lvl2pPr>
            <a:lvl3pPr marL="914144" indent="0">
              <a:buNone/>
              <a:defRPr sz="2400"/>
            </a:lvl3pPr>
            <a:lvl4pPr marL="1371216" indent="0">
              <a:buNone/>
              <a:defRPr sz="2000"/>
            </a:lvl4pPr>
            <a:lvl5pPr marL="1828288" indent="0">
              <a:buNone/>
              <a:defRPr sz="2000"/>
            </a:lvl5pPr>
            <a:lvl6pPr marL="2285360" indent="0">
              <a:buNone/>
              <a:defRPr sz="2000"/>
            </a:lvl6pPr>
            <a:lvl7pPr marL="2742432" indent="0">
              <a:buNone/>
              <a:defRPr sz="2000"/>
            </a:lvl7pPr>
            <a:lvl8pPr marL="3199504" indent="0">
              <a:buNone/>
              <a:defRPr sz="2000"/>
            </a:lvl8pPr>
            <a:lvl9pPr marL="3656576"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9" y="5367338"/>
            <a:ext cx="5486400" cy="804862"/>
          </a:xfrm>
          <a:prstGeom prst="rect">
            <a:avLst/>
          </a:prstGeom>
        </p:spPr>
        <p:txBody>
          <a:bodyPr lIns="91415" tIns="45707" rIns="91415" bIns="45707"/>
          <a:lstStyle>
            <a:lvl1pPr marL="0" indent="0">
              <a:buNone/>
              <a:defRPr sz="1400">
                <a:solidFill>
                  <a:schemeClr val="tx1"/>
                </a:solidFill>
              </a:defRPr>
            </a:lvl1pPr>
            <a:lvl2pPr marL="457072" indent="0">
              <a:buNone/>
              <a:defRPr sz="1200"/>
            </a:lvl2pPr>
            <a:lvl3pPr marL="914144" indent="0">
              <a:buNone/>
              <a:defRPr sz="1000"/>
            </a:lvl3pPr>
            <a:lvl4pPr marL="1371216" indent="0">
              <a:buNone/>
              <a:defRPr sz="800"/>
            </a:lvl4pPr>
            <a:lvl5pPr marL="1828288" indent="0">
              <a:buNone/>
              <a:defRPr sz="800"/>
            </a:lvl5pPr>
            <a:lvl6pPr marL="2285360" indent="0">
              <a:buNone/>
              <a:defRPr sz="800"/>
            </a:lvl6pPr>
            <a:lvl7pPr marL="2742432" indent="0">
              <a:buNone/>
              <a:defRPr sz="800"/>
            </a:lvl7pPr>
            <a:lvl8pPr marL="3199504" indent="0">
              <a:buNone/>
              <a:defRPr sz="800"/>
            </a:lvl8pPr>
            <a:lvl9pPr marL="3656576" indent="0">
              <a:buNone/>
              <a:defRPr sz="8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iming>
    <p:tnLst>
      <p:par>
        <p:cTn id="1" dur="indefinite" restart="never" nodeType="tmRoot"/>
      </p:par>
    </p:tnLst>
  </p:timing>
  <p:hf hdr="0" dt="0"/>
  <p:txStyles>
    <p:titleStyle>
      <a:lvl1pPr algn="ctr" rtl="0" eaLnBrk="1" fontAlgn="base" hangingPunct="1">
        <a:spcBef>
          <a:spcPct val="0"/>
        </a:spcBef>
        <a:spcAft>
          <a:spcPct val="0"/>
        </a:spcAft>
        <a:defRPr sz="44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5pPr>
      <a:lvl6pPr marL="457072" algn="ctr" rtl="0" eaLnBrk="1" fontAlgn="base" hangingPunct="1">
        <a:spcBef>
          <a:spcPct val="0"/>
        </a:spcBef>
        <a:spcAft>
          <a:spcPct val="0"/>
        </a:spcAft>
        <a:defRPr sz="4400">
          <a:solidFill>
            <a:schemeClr val="tx2"/>
          </a:solidFill>
          <a:latin typeface="Arial" charset="0"/>
        </a:defRPr>
      </a:lvl6pPr>
      <a:lvl7pPr marL="914144" algn="ctr" rtl="0" eaLnBrk="1" fontAlgn="base" hangingPunct="1">
        <a:spcBef>
          <a:spcPct val="0"/>
        </a:spcBef>
        <a:spcAft>
          <a:spcPct val="0"/>
        </a:spcAft>
        <a:defRPr sz="4400">
          <a:solidFill>
            <a:schemeClr val="tx2"/>
          </a:solidFill>
          <a:latin typeface="Arial" charset="0"/>
        </a:defRPr>
      </a:lvl7pPr>
      <a:lvl8pPr marL="1371216" algn="ctr" rtl="0" eaLnBrk="1" fontAlgn="base" hangingPunct="1">
        <a:spcBef>
          <a:spcPct val="0"/>
        </a:spcBef>
        <a:spcAft>
          <a:spcPct val="0"/>
        </a:spcAft>
        <a:defRPr sz="4400">
          <a:solidFill>
            <a:schemeClr val="tx2"/>
          </a:solidFill>
          <a:latin typeface="Arial" charset="0"/>
        </a:defRPr>
      </a:lvl8pPr>
      <a:lvl9pPr marL="1828288" algn="ctr" rtl="0" eaLnBrk="1" fontAlgn="base" hangingPunct="1">
        <a:spcBef>
          <a:spcPct val="0"/>
        </a:spcBef>
        <a:spcAft>
          <a:spcPct val="0"/>
        </a:spcAft>
        <a:defRPr sz="4400">
          <a:solidFill>
            <a:schemeClr val="tx2"/>
          </a:solidFill>
          <a:latin typeface="Arial" charset="0"/>
        </a:defRPr>
      </a:lvl9pPr>
    </p:titleStyle>
    <p:bodyStyle>
      <a:lvl1pPr marL="342804" indent="-342804"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742" indent="-285670" algn="l" rtl="0" eaLnBrk="1" fontAlgn="base" hangingPunct="1">
        <a:spcBef>
          <a:spcPct val="20000"/>
        </a:spcBef>
        <a:spcAft>
          <a:spcPct val="0"/>
        </a:spcAft>
        <a:buChar char="–"/>
        <a:defRPr sz="2800">
          <a:solidFill>
            <a:schemeClr val="tx1"/>
          </a:solidFill>
          <a:latin typeface="+mn-lt"/>
          <a:ea typeface="ＭＳ Ｐゴシック" charset="-128"/>
        </a:defRPr>
      </a:lvl2pPr>
      <a:lvl3pPr marL="1142680" indent="-228536" algn="l" rtl="0" eaLnBrk="1" fontAlgn="base" hangingPunct="1">
        <a:spcBef>
          <a:spcPct val="20000"/>
        </a:spcBef>
        <a:spcAft>
          <a:spcPct val="0"/>
        </a:spcAft>
        <a:buChar char="•"/>
        <a:defRPr sz="2400">
          <a:solidFill>
            <a:schemeClr val="tx1"/>
          </a:solidFill>
          <a:latin typeface="+mn-lt"/>
          <a:ea typeface="ＭＳ Ｐゴシック" charset="-128"/>
        </a:defRPr>
      </a:lvl3pPr>
      <a:lvl4pPr marL="1599752" indent="-228536" algn="l" rtl="0" eaLnBrk="1" fontAlgn="base" hangingPunct="1">
        <a:spcBef>
          <a:spcPct val="20000"/>
        </a:spcBef>
        <a:spcAft>
          <a:spcPct val="0"/>
        </a:spcAft>
        <a:buChar char="–"/>
        <a:defRPr sz="2000">
          <a:solidFill>
            <a:schemeClr val="tx1"/>
          </a:solidFill>
          <a:latin typeface="+mn-lt"/>
          <a:ea typeface="ＭＳ Ｐゴシック" charset="-128"/>
        </a:defRPr>
      </a:lvl4pPr>
      <a:lvl5pPr marL="2056824" indent="-228536" algn="l" rtl="0" eaLnBrk="1" fontAlgn="base" hangingPunct="1">
        <a:spcBef>
          <a:spcPct val="20000"/>
        </a:spcBef>
        <a:spcAft>
          <a:spcPct val="0"/>
        </a:spcAft>
        <a:buChar char="»"/>
        <a:defRPr sz="2000">
          <a:solidFill>
            <a:schemeClr val="tx1"/>
          </a:solidFill>
          <a:latin typeface="+mn-lt"/>
          <a:ea typeface="ＭＳ Ｐゴシック" charset="-128"/>
        </a:defRPr>
      </a:lvl5pPr>
      <a:lvl6pPr marL="2513896" indent="-228536" algn="l" rtl="0" eaLnBrk="1" fontAlgn="base" hangingPunct="1">
        <a:spcBef>
          <a:spcPct val="20000"/>
        </a:spcBef>
        <a:spcAft>
          <a:spcPct val="0"/>
        </a:spcAft>
        <a:buChar char="»"/>
        <a:defRPr sz="2000">
          <a:solidFill>
            <a:schemeClr val="tx1"/>
          </a:solidFill>
          <a:latin typeface="+mn-lt"/>
        </a:defRPr>
      </a:lvl6pPr>
      <a:lvl7pPr marL="2970968" indent="-228536" algn="l" rtl="0" eaLnBrk="1" fontAlgn="base" hangingPunct="1">
        <a:spcBef>
          <a:spcPct val="20000"/>
        </a:spcBef>
        <a:spcAft>
          <a:spcPct val="0"/>
        </a:spcAft>
        <a:buChar char="»"/>
        <a:defRPr sz="2000">
          <a:solidFill>
            <a:schemeClr val="tx1"/>
          </a:solidFill>
          <a:latin typeface="+mn-lt"/>
        </a:defRPr>
      </a:lvl7pPr>
      <a:lvl8pPr marL="3428040" indent="-228536" algn="l" rtl="0" eaLnBrk="1" fontAlgn="base" hangingPunct="1">
        <a:spcBef>
          <a:spcPct val="20000"/>
        </a:spcBef>
        <a:spcAft>
          <a:spcPct val="0"/>
        </a:spcAft>
        <a:buChar char="»"/>
        <a:defRPr sz="2000">
          <a:solidFill>
            <a:schemeClr val="tx1"/>
          </a:solidFill>
          <a:latin typeface="+mn-lt"/>
        </a:defRPr>
      </a:lvl8pPr>
      <a:lvl9pPr marL="3885112" indent="-228536"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144" rtl="0" eaLnBrk="1" latinLnBrk="0" hangingPunct="1">
        <a:defRPr sz="1800" kern="1200">
          <a:solidFill>
            <a:schemeClr val="tx1"/>
          </a:solidFill>
          <a:latin typeface="+mn-lt"/>
          <a:ea typeface="+mn-ea"/>
          <a:cs typeface="+mn-cs"/>
        </a:defRPr>
      </a:lvl1pPr>
      <a:lvl2pPr marL="457072" algn="l" defTabSz="914144" rtl="0" eaLnBrk="1" latinLnBrk="0" hangingPunct="1">
        <a:defRPr sz="1800" kern="1200">
          <a:solidFill>
            <a:schemeClr val="tx1"/>
          </a:solidFill>
          <a:latin typeface="+mn-lt"/>
          <a:ea typeface="+mn-ea"/>
          <a:cs typeface="+mn-cs"/>
        </a:defRPr>
      </a:lvl2pPr>
      <a:lvl3pPr marL="914144" algn="l" defTabSz="914144" rtl="0" eaLnBrk="1" latinLnBrk="0" hangingPunct="1">
        <a:defRPr sz="1800" kern="1200">
          <a:solidFill>
            <a:schemeClr val="tx1"/>
          </a:solidFill>
          <a:latin typeface="+mn-lt"/>
          <a:ea typeface="+mn-ea"/>
          <a:cs typeface="+mn-cs"/>
        </a:defRPr>
      </a:lvl3pPr>
      <a:lvl4pPr marL="1371216" algn="l" defTabSz="914144" rtl="0" eaLnBrk="1" latinLnBrk="0" hangingPunct="1">
        <a:defRPr sz="1800" kern="1200">
          <a:solidFill>
            <a:schemeClr val="tx1"/>
          </a:solidFill>
          <a:latin typeface="+mn-lt"/>
          <a:ea typeface="+mn-ea"/>
          <a:cs typeface="+mn-cs"/>
        </a:defRPr>
      </a:lvl4pPr>
      <a:lvl5pPr marL="1828288" algn="l" defTabSz="914144" rtl="0" eaLnBrk="1" latinLnBrk="0" hangingPunct="1">
        <a:defRPr sz="1800" kern="1200">
          <a:solidFill>
            <a:schemeClr val="tx1"/>
          </a:solidFill>
          <a:latin typeface="+mn-lt"/>
          <a:ea typeface="+mn-ea"/>
          <a:cs typeface="+mn-cs"/>
        </a:defRPr>
      </a:lvl5pPr>
      <a:lvl6pPr marL="2285360" algn="l" defTabSz="914144" rtl="0" eaLnBrk="1" latinLnBrk="0" hangingPunct="1">
        <a:defRPr sz="1800" kern="1200">
          <a:solidFill>
            <a:schemeClr val="tx1"/>
          </a:solidFill>
          <a:latin typeface="+mn-lt"/>
          <a:ea typeface="+mn-ea"/>
          <a:cs typeface="+mn-cs"/>
        </a:defRPr>
      </a:lvl6pPr>
      <a:lvl7pPr marL="2742432" algn="l" defTabSz="914144" rtl="0" eaLnBrk="1" latinLnBrk="0" hangingPunct="1">
        <a:defRPr sz="1800" kern="1200">
          <a:solidFill>
            <a:schemeClr val="tx1"/>
          </a:solidFill>
          <a:latin typeface="+mn-lt"/>
          <a:ea typeface="+mn-ea"/>
          <a:cs typeface="+mn-cs"/>
        </a:defRPr>
      </a:lvl7pPr>
      <a:lvl8pPr marL="3199504" algn="l" defTabSz="914144" rtl="0" eaLnBrk="1" latinLnBrk="0" hangingPunct="1">
        <a:defRPr sz="1800" kern="1200">
          <a:solidFill>
            <a:schemeClr val="tx1"/>
          </a:solidFill>
          <a:latin typeface="+mn-lt"/>
          <a:ea typeface="+mn-ea"/>
          <a:cs typeface="+mn-cs"/>
        </a:defRPr>
      </a:lvl8pPr>
      <a:lvl9pPr marL="3656576" algn="l" defTabSz="91414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www.mehi.masstech.org/Icon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mehi.masstech.org/Icons" TargetMode="External"/><Relationship Id="rId2" Type="http://schemas.openxmlformats.org/officeDocument/2006/relationships/image" Target="../media/image5.png"/><Relationship Id="rId1" Type="http://schemas.openxmlformats.org/officeDocument/2006/relationships/slideLayout" Target="../slideLayouts/slideLayout12.xml"/><Relationship Id="rId5" Type="http://schemas.openxmlformats.org/officeDocument/2006/relationships/hyperlink" Target="https://www.masshiway.net/Resources/HIE_Spotlight_Stories/North_Shore_Community_Health_Center" TargetMode="Externa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381000" y="1714410"/>
            <a:ext cx="8382000" cy="3861554"/>
          </a:xfrm>
          <a:prstGeom prst="rect">
            <a:avLst/>
          </a:prstGeom>
          <a:solidFill>
            <a:srgbClr val="ECEEEC"/>
          </a:solidFill>
          <a:ln w="12700" cap="flat" cmpd="sng" algn="ctr">
            <a:solidFill>
              <a:schemeClr val="accent2">
                <a:alpha val="30000"/>
              </a:schemeClr>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pic>
        <p:nvPicPr>
          <p:cNvPr id="4" name="Picture 3" descr="use-case-arrows.png"/>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2540000" y="2402199"/>
            <a:ext cx="4059936" cy="2496312"/>
          </a:xfrm>
          <a:prstGeom prst="rect">
            <a:avLst/>
          </a:prstGeom>
        </p:spPr>
      </p:pic>
      <p:sp>
        <p:nvSpPr>
          <p:cNvPr id="5" name="Folded Corner 4"/>
          <p:cNvSpPr/>
          <p:nvPr/>
        </p:nvSpPr>
        <p:spPr>
          <a:xfrm>
            <a:off x="4029052" y="1994867"/>
            <a:ext cx="1331617" cy="1194104"/>
          </a:xfrm>
          <a:prstGeom prst="foldedCorner">
            <a:avLst/>
          </a:prstGeom>
          <a:solidFill>
            <a:srgbClr val="7CA5D7"/>
          </a:solidFill>
          <a:ln>
            <a:noFill/>
          </a:ln>
          <a:effectLst/>
        </p:spPr>
        <p:style>
          <a:lnRef idx="1">
            <a:schemeClr val="accent1"/>
          </a:lnRef>
          <a:fillRef idx="3">
            <a:schemeClr val="accent1"/>
          </a:fillRef>
          <a:effectRef idx="2">
            <a:schemeClr val="accent1"/>
          </a:effectRef>
          <a:fontRef idx="minor">
            <a:schemeClr val="lt1"/>
          </a:fontRef>
        </p:style>
        <p:txBody>
          <a:bodyPr lIns="0" tIns="182880" rIns="0" bIns="0" rtlCol="0" anchor="ctr"/>
          <a:lstStyle/>
          <a:p>
            <a:pPr algn="ctr"/>
            <a:r>
              <a:rPr lang="en-US" sz="1000" dirty="0">
                <a:solidFill>
                  <a:srgbClr val="053869"/>
                </a:solidFill>
                <a:cs typeface="Arial"/>
              </a:rPr>
              <a:t>Transition of care and clinical summary documents sent using GE Direct Messaging feature in NSCH EHR to Sports Medicine North</a:t>
            </a:r>
          </a:p>
        </p:txBody>
      </p:sp>
      <p:sp>
        <p:nvSpPr>
          <p:cNvPr id="6" name="Folded Corner 5"/>
          <p:cNvSpPr/>
          <p:nvPr/>
        </p:nvSpPr>
        <p:spPr>
          <a:xfrm>
            <a:off x="4029052" y="4222870"/>
            <a:ext cx="1331617" cy="998855"/>
          </a:xfrm>
          <a:prstGeom prst="foldedCorner">
            <a:avLst/>
          </a:prstGeom>
          <a:solidFill>
            <a:srgbClr val="7CA5D7"/>
          </a:solidFill>
          <a:ln>
            <a:noFill/>
          </a:ln>
          <a:effectLst/>
        </p:spPr>
        <p:style>
          <a:lnRef idx="1">
            <a:schemeClr val="accent1"/>
          </a:lnRef>
          <a:fillRef idx="3">
            <a:schemeClr val="accent1"/>
          </a:fillRef>
          <a:effectRef idx="2">
            <a:schemeClr val="accent1"/>
          </a:effectRef>
          <a:fontRef idx="minor">
            <a:schemeClr val="lt1"/>
          </a:fontRef>
        </p:style>
        <p:txBody>
          <a:bodyPr lIns="0" tIns="182880" rIns="0" bIns="0" rtlCol="0" anchor="ctr"/>
          <a:lstStyle/>
          <a:p>
            <a:pPr algn="ctr"/>
            <a:r>
              <a:rPr lang="en-US" sz="1000" dirty="0">
                <a:solidFill>
                  <a:srgbClr val="053869"/>
                </a:solidFill>
                <a:cs typeface="Arial"/>
              </a:rPr>
              <a:t>Progress notes sent back to NSCH using the Direct Messaging feature of Sports Medicine North’s GE instance</a:t>
            </a:r>
          </a:p>
        </p:txBody>
      </p:sp>
      <p:sp>
        <p:nvSpPr>
          <p:cNvPr id="7" name="Oval 21"/>
          <p:cNvSpPr>
            <a:spLocks noChangeArrowheads="1"/>
          </p:cNvSpPr>
          <p:nvPr/>
        </p:nvSpPr>
        <p:spPr bwMode="auto">
          <a:xfrm>
            <a:off x="6324600" y="2591873"/>
            <a:ext cx="2133600" cy="2130425"/>
          </a:xfrm>
          <a:prstGeom prst="ellipse">
            <a:avLst/>
          </a:prstGeom>
          <a:solidFill>
            <a:schemeClr val="bg1"/>
          </a:solidFill>
          <a:ln>
            <a:noFill/>
          </a:ln>
          <a:extLst/>
        </p:spPr>
        <p:txBody>
          <a:bodyPr wrap="none" anchor="ctr"/>
          <a:lstStyle/>
          <a:p>
            <a:endParaRPr lang="en-US"/>
          </a:p>
        </p:txBody>
      </p:sp>
      <p:sp>
        <p:nvSpPr>
          <p:cNvPr id="8" name="Oval 25"/>
          <p:cNvSpPr>
            <a:spLocks noChangeArrowheads="1"/>
          </p:cNvSpPr>
          <p:nvPr/>
        </p:nvSpPr>
        <p:spPr bwMode="auto">
          <a:xfrm>
            <a:off x="685800" y="2591873"/>
            <a:ext cx="2133600" cy="2130425"/>
          </a:xfrm>
          <a:prstGeom prst="ellipse">
            <a:avLst/>
          </a:prstGeom>
          <a:solidFill>
            <a:schemeClr val="bg1"/>
          </a:solidFill>
          <a:ln>
            <a:noFill/>
          </a:ln>
          <a:extLst/>
        </p:spPr>
        <p:txBody>
          <a:bodyPr wrap="none" anchor="ctr"/>
          <a:lstStyle/>
          <a:p>
            <a:endParaRPr lang="en-US"/>
          </a:p>
        </p:txBody>
      </p:sp>
      <p:sp>
        <p:nvSpPr>
          <p:cNvPr id="9" name="TextBox 8"/>
          <p:cNvSpPr txBox="1"/>
          <p:nvPr/>
        </p:nvSpPr>
        <p:spPr>
          <a:xfrm>
            <a:off x="1121562" y="3886040"/>
            <a:ext cx="1264919" cy="600164"/>
          </a:xfrm>
          <a:prstGeom prst="rect">
            <a:avLst/>
          </a:prstGeom>
          <a:noFill/>
        </p:spPr>
        <p:txBody>
          <a:bodyPr wrap="square" rtlCol="0">
            <a:spAutoFit/>
          </a:bodyPr>
          <a:lstStyle/>
          <a:p>
            <a:pPr algn="ctr"/>
            <a:r>
              <a:rPr lang="en-US" sz="1100" b="1" dirty="0" smtClean="0">
                <a:solidFill>
                  <a:srgbClr val="012653"/>
                </a:solidFill>
                <a:cs typeface="Arial"/>
              </a:rPr>
              <a:t>North Shore Community Health Center</a:t>
            </a:r>
            <a:endParaRPr lang="en-US" sz="1100" b="1" dirty="0">
              <a:solidFill>
                <a:srgbClr val="012653"/>
              </a:solidFill>
              <a:cs typeface="Arial"/>
            </a:endParaRPr>
          </a:p>
        </p:txBody>
      </p:sp>
      <p:sp>
        <p:nvSpPr>
          <p:cNvPr id="10" name="TextBox 9"/>
          <p:cNvSpPr txBox="1"/>
          <p:nvPr/>
        </p:nvSpPr>
        <p:spPr>
          <a:xfrm>
            <a:off x="6701218" y="3897121"/>
            <a:ext cx="1360170" cy="430887"/>
          </a:xfrm>
          <a:prstGeom prst="rect">
            <a:avLst/>
          </a:prstGeom>
          <a:noFill/>
        </p:spPr>
        <p:txBody>
          <a:bodyPr wrap="square" rtlCol="0">
            <a:spAutoFit/>
          </a:bodyPr>
          <a:lstStyle/>
          <a:p>
            <a:pPr algn="ctr"/>
            <a:r>
              <a:rPr lang="en-US" sz="1100" b="1" dirty="0" smtClean="0">
                <a:solidFill>
                  <a:srgbClr val="012653"/>
                </a:solidFill>
                <a:cs typeface="Arial"/>
              </a:rPr>
              <a:t>Sports Medicine North</a:t>
            </a:r>
            <a:endParaRPr lang="en-US" sz="1100" b="1" dirty="0">
              <a:solidFill>
                <a:srgbClr val="012653"/>
              </a:solidFill>
              <a:cs typeface="Arial"/>
            </a:endParaRPr>
          </a:p>
        </p:txBody>
      </p:sp>
      <p:sp>
        <p:nvSpPr>
          <p:cNvPr id="11" name="Rectangle 16"/>
          <p:cNvSpPr>
            <a:spLocks noChangeArrowheads="1"/>
          </p:cNvSpPr>
          <p:nvPr/>
        </p:nvSpPr>
        <p:spPr bwMode="auto">
          <a:xfrm>
            <a:off x="1177290" y="5774315"/>
            <a:ext cx="7585710" cy="710642"/>
          </a:xfrm>
          <a:prstGeom prst="rect">
            <a:avLst/>
          </a:prstGeom>
          <a:noFill/>
          <a:ln w="9525">
            <a:solidFill>
              <a:srgbClr val="F48228"/>
            </a:solidFill>
            <a:miter lim="800000"/>
            <a:headEnd/>
            <a:tailEnd/>
          </a:ln>
        </p:spPr>
        <p:txBody>
          <a:bodyPr lIns="182880" rIns="182880" anchor="ctr"/>
          <a:lstStyle/>
          <a:p>
            <a:r>
              <a:rPr lang="en-US" sz="1200" smtClean="0">
                <a:solidFill>
                  <a:srgbClr val="404040"/>
                </a:solidFill>
              </a:rPr>
              <a:t>Improve </a:t>
            </a:r>
            <a:r>
              <a:rPr lang="en-US" sz="1200" dirty="0">
                <a:solidFill>
                  <a:srgbClr val="404040"/>
                </a:solidFill>
              </a:rPr>
              <a:t>coordination of care for patients who are seen </a:t>
            </a:r>
            <a:r>
              <a:rPr lang="en-US" sz="1200" dirty="0" smtClean="0">
                <a:solidFill>
                  <a:srgbClr val="404040"/>
                </a:solidFill>
              </a:rPr>
              <a:t>by </a:t>
            </a:r>
            <a:r>
              <a:rPr lang="en-US" sz="1200" dirty="0">
                <a:solidFill>
                  <a:srgbClr val="404040"/>
                </a:solidFill>
              </a:rPr>
              <a:t>both </a:t>
            </a:r>
            <a:r>
              <a:rPr lang="en-US" sz="1200" dirty="0" smtClean="0">
                <a:solidFill>
                  <a:srgbClr val="404040"/>
                </a:solidFill>
              </a:rPr>
              <a:t>the Medical Center and the orthopedic care specialist. Reduced </a:t>
            </a:r>
            <a:r>
              <a:rPr lang="en-US" sz="1200" dirty="0">
                <a:solidFill>
                  <a:srgbClr val="404040"/>
                </a:solidFill>
              </a:rPr>
              <a:t>delays in closing the referral loop and patient </a:t>
            </a:r>
            <a:r>
              <a:rPr lang="en-US" sz="1200" dirty="0" smtClean="0">
                <a:solidFill>
                  <a:srgbClr val="404040"/>
                </a:solidFill>
              </a:rPr>
              <a:t>care.</a:t>
            </a:r>
            <a:endParaRPr lang="en-US" sz="1200" dirty="0">
              <a:solidFill>
                <a:srgbClr val="012653"/>
              </a:solidFill>
            </a:endParaRPr>
          </a:p>
        </p:txBody>
      </p:sp>
      <p:sp>
        <p:nvSpPr>
          <p:cNvPr id="12" name="Rectangle 17"/>
          <p:cNvSpPr>
            <a:spLocks noChangeArrowheads="1"/>
          </p:cNvSpPr>
          <p:nvPr/>
        </p:nvSpPr>
        <p:spPr bwMode="auto">
          <a:xfrm>
            <a:off x="381000" y="5774315"/>
            <a:ext cx="685800" cy="710642"/>
          </a:xfrm>
          <a:prstGeom prst="rect">
            <a:avLst/>
          </a:prstGeom>
          <a:noFill/>
          <a:ln w="9525">
            <a:solidFill>
              <a:srgbClr val="F48228"/>
            </a:solidFill>
            <a:miter lim="800000"/>
            <a:headEnd/>
            <a:tailEnd/>
          </a:ln>
          <a:extLst>
            <a:ext uri="{909E8E84-426E-40dd-AFC4-6F175D3DCCD1}">
              <a14:hiddenFill xmlns:a14="http://schemas.microsoft.com/office/drawing/2010/main" xmlns="">
                <a:solidFill>
                  <a:schemeClr val="bg1"/>
                </a:solidFill>
              </a14:hiddenFill>
            </a:ext>
          </a:extLst>
        </p:spPr>
        <p:txBody>
          <a:bodyPr wrap="none" anchor="ctr"/>
          <a:lstStyle/>
          <a:p>
            <a:endParaRPr lang="en-US">
              <a:solidFill>
                <a:srgbClr val="F48228"/>
              </a:solidFill>
            </a:endParaRPr>
          </a:p>
        </p:txBody>
      </p:sp>
      <p:sp>
        <p:nvSpPr>
          <p:cNvPr id="13" name="Rectangle 18"/>
          <p:cNvSpPr>
            <a:spLocks noChangeArrowheads="1"/>
          </p:cNvSpPr>
          <p:nvPr/>
        </p:nvSpPr>
        <p:spPr bwMode="auto">
          <a:xfrm>
            <a:off x="389410" y="5996093"/>
            <a:ext cx="668337" cy="2905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p>
            <a:pPr algn="ctr"/>
            <a:r>
              <a:rPr lang="en-US" sz="1300" dirty="0">
                <a:solidFill>
                  <a:srgbClr val="F48228"/>
                </a:solidFill>
              </a:rPr>
              <a:t>GOAL</a:t>
            </a:r>
          </a:p>
        </p:txBody>
      </p:sp>
      <p:sp>
        <p:nvSpPr>
          <p:cNvPr id="15" name="TextBox 14"/>
          <p:cNvSpPr txBox="1"/>
          <p:nvPr/>
        </p:nvSpPr>
        <p:spPr>
          <a:xfrm>
            <a:off x="0" y="872391"/>
            <a:ext cx="9144000" cy="646331"/>
          </a:xfrm>
          <a:prstGeom prst="rect">
            <a:avLst/>
          </a:prstGeom>
          <a:noFill/>
        </p:spPr>
        <p:txBody>
          <a:bodyPr wrap="square" rtlCol="0">
            <a:spAutoFit/>
          </a:bodyPr>
          <a:lstStyle/>
          <a:p>
            <a:pPr algn="ctr"/>
            <a:r>
              <a:rPr lang="en-US" b="1" dirty="0" smtClean="0">
                <a:solidFill>
                  <a:srgbClr val="F48228"/>
                </a:solidFill>
              </a:rPr>
              <a:t>STREAMLINED REFERRAL AND DOCUMENT EXCHANGE BETWEEN </a:t>
            </a:r>
            <a:br>
              <a:rPr lang="en-US" b="1" dirty="0" smtClean="0">
                <a:solidFill>
                  <a:srgbClr val="F48228"/>
                </a:solidFill>
              </a:rPr>
            </a:br>
            <a:r>
              <a:rPr lang="en-US" b="1" dirty="0" smtClean="0">
                <a:solidFill>
                  <a:srgbClr val="F48228"/>
                </a:solidFill>
              </a:rPr>
              <a:t>COMMUNITY HEALTH CENTER AND ORTHOPEDIC CARE SPECIALISTS</a:t>
            </a:r>
            <a:endParaRPr lang="en-US" dirty="0">
              <a:solidFill>
                <a:srgbClr val="F48228"/>
              </a:solidFill>
            </a:endParaRPr>
          </a:p>
        </p:txBody>
      </p:sp>
      <p:sp>
        <p:nvSpPr>
          <p:cNvPr id="16" name="TextBox 15"/>
          <p:cNvSpPr txBox="1"/>
          <p:nvPr/>
        </p:nvSpPr>
        <p:spPr>
          <a:xfrm>
            <a:off x="1" y="6629400"/>
            <a:ext cx="2903220" cy="230832"/>
          </a:xfrm>
          <a:prstGeom prst="rect">
            <a:avLst/>
          </a:prstGeom>
          <a:noFill/>
          <a:ln>
            <a:noFill/>
          </a:ln>
        </p:spPr>
        <p:txBody>
          <a:bodyPr wrap="square" rtlCol="0">
            <a:spAutoFit/>
          </a:bodyPr>
          <a:lstStyle/>
          <a:p>
            <a:r>
              <a:rPr lang="en-US" sz="900" dirty="0" smtClean="0"/>
              <a:t>Icons provided by</a:t>
            </a:r>
            <a:r>
              <a:rPr lang="en-US" sz="900" dirty="0" smtClean="0">
                <a:solidFill>
                  <a:schemeClr val="accent1">
                    <a:lumMod val="75000"/>
                  </a:schemeClr>
                </a:solidFill>
              </a:rPr>
              <a:t> </a:t>
            </a:r>
            <a:r>
              <a:rPr lang="en-US" sz="900" b="1" dirty="0" err="1" smtClean="0">
                <a:solidFill>
                  <a:srgbClr val="577ABC"/>
                </a:solidFill>
              </a:rPr>
              <a:t>MeHI</a:t>
            </a:r>
            <a:r>
              <a:rPr lang="en-US" sz="900" dirty="0" smtClean="0">
                <a:solidFill>
                  <a:schemeClr val="accent1">
                    <a:lumMod val="75000"/>
                  </a:schemeClr>
                </a:solidFill>
              </a:rPr>
              <a:t> </a:t>
            </a:r>
            <a:r>
              <a:rPr lang="en-US" sz="900" dirty="0" smtClean="0"/>
              <a:t>at </a:t>
            </a:r>
            <a:r>
              <a:rPr lang="en-US" sz="900" dirty="0" smtClean="0">
                <a:hlinkClick r:id="rId4"/>
              </a:rPr>
              <a:t>mehi.masstech.org/Icons</a:t>
            </a:r>
            <a:r>
              <a:rPr lang="en-US" sz="900" dirty="0" smtClean="0"/>
              <a:t> </a:t>
            </a:r>
            <a:endParaRPr lang="en-US" sz="900" dirty="0"/>
          </a:p>
        </p:txBody>
      </p:sp>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33831" y="3058148"/>
            <a:ext cx="1115137" cy="813595"/>
          </a:xfrm>
          <a:prstGeom prst="rect">
            <a:avLst/>
          </a:prstGeom>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33697" y="2926781"/>
            <a:ext cx="1225402" cy="944962"/>
          </a:xfrm>
          <a:prstGeom prst="rect">
            <a:avLst/>
          </a:prstGeom>
        </p:spPr>
      </p:pic>
      <p:pic>
        <p:nvPicPr>
          <p:cNvPr id="29" name="Picture 28"/>
          <p:cNvPicPr>
            <a:picLocks noChangeAspect="1"/>
          </p:cNvPicPr>
          <p:nvPr/>
        </p:nvPicPr>
        <p:blipFill>
          <a:blip r:embed="rId7"/>
          <a:srcRect r="-38" b="9999"/>
          <a:stretch>
            <a:fillRect/>
          </a:stretch>
        </p:blipFill>
        <p:spPr>
          <a:xfrm>
            <a:off x="4" y="788670"/>
            <a:ext cx="9159246" cy="45720"/>
          </a:xfrm>
          <a:prstGeom prst="rect">
            <a:avLst/>
          </a:prstGeom>
          <a:effectLst/>
        </p:spPr>
      </p:pic>
      <p:sp>
        <p:nvSpPr>
          <p:cNvPr id="19" name="TextBox 18"/>
          <p:cNvSpPr txBox="1"/>
          <p:nvPr/>
        </p:nvSpPr>
        <p:spPr>
          <a:xfrm>
            <a:off x="2926081" y="0"/>
            <a:ext cx="3398519" cy="551200"/>
          </a:xfrm>
          <a:prstGeom prst="rect">
            <a:avLst/>
          </a:prstGeom>
          <a:solidFill>
            <a:srgbClr val="F6822B"/>
          </a:solidFill>
        </p:spPr>
        <p:txBody>
          <a:bodyPr wrap="square" rIns="91440" rtlCol="0" anchor="ctr">
            <a:noAutofit/>
          </a:bodyPr>
          <a:lstStyle/>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CLOSED LOOP REFERRALS</a:t>
            </a:r>
          </a:p>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USE CASE</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648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USE_CASE_BK2"/>
          <p:cNvPicPr>
            <a:picLocks noChangeAspect="1" noChangeArrowheads="1"/>
          </p:cNvPicPr>
          <p:nvPr/>
        </p:nvPicPr>
        <p:blipFill rotWithShape="1">
          <a:blip r:embed="rId2">
            <a:extLst>
              <a:ext uri="{28A0092B-C50C-407E-A947-70E740481C1C}">
                <a14:useLocalDpi xmlns:a14="http://schemas.microsoft.com/office/drawing/2010/main" val="0"/>
              </a:ext>
            </a:extLst>
          </a:blip>
          <a:srcRect t="21301"/>
          <a:stretch/>
        </p:blipFill>
        <p:spPr bwMode="auto">
          <a:xfrm>
            <a:off x="0" y="1460500"/>
            <a:ext cx="9142413" cy="5395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 name="Rectangle 5"/>
          <p:cNvSpPr>
            <a:spLocks noChangeArrowheads="1"/>
          </p:cNvSpPr>
          <p:nvPr/>
        </p:nvSpPr>
        <p:spPr bwMode="auto">
          <a:xfrm>
            <a:off x="352425" y="1518722"/>
            <a:ext cx="8382000" cy="5115670"/>
          </a:xfrm>
          <a:prstGeom prst="rect">
            <a:avLst/>
          </a:prstGeom>
          <a:solidFill>
            <a:srgbClr val="ECEEEC"/>
          </a:solidFill>
          <a:ln w="9525" cap="rnd">
            <a:solidFill>
              <a:srgbClr val="F37E2D"/>
            </a:solidFill>
            <a:prstDash val="sysDot"/>
            <a:miter lim="800000"/>
            <a:headEnd/>
            <a:tailEnd/>
          </a:ln>
        </p:spPr>
        <p:txBody>
          <a:bodyPr wrap="none" anchor="ctr"/>
          <a:lstStyle/>
          <a:p>
            <a:endParaRPr lang="en-US"/>
          </a:p>
        </p:txBody>
      </p:sp>
      <p:grpSp>
        <p:nvGrpSpPr>
          <p:cNvPr id="18" name="Group 17"/>
          <p:cNvGrpSpPr/>
          <p:nvPr/>
        </p:nvGrpSpPr>
        <p:grpSpPr>
          <a:xfrm>
            <a:off x="5334000" y="1645128"/>
            <a:ext cx="3181350" cy="4873719"/>
            <a:chOff x="5334000" y="1329029"/>
            <a:chExt cx="3181350" cy="4873719"/>
          </a:xfrm>
        </p:grpSpPr>
        <p:sp>
          <p:nvSpPr>
            <p:cNvPr id="6" name="Rectangle 10"/>
            <p:cNvSpPr>
              <a:spLocks noChangeArrowheads="1"/>
            </p:cNvSpPr>
            <p:nvPr/>
          </p:nvSpPr>
          <p:spPr bwMode="auto">
            <a:xfrm>
              <a:off x="5334000" y="1329029"/>
              <a:ext cx="76835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STORY</a:t>
              </a:r>
              <a:endParaRPr lang="en-US" sz="1100" dirty="0"/>
            </a:p>
          </p:txBody>
        </p:sp>
        <p:sp>
          <p:nvSpPr>
            <p:cNvPr id="5" name="Rectangle 8"/>
            <p:cNvSpPr>
              <a:spLocks noChangeArrowheads="1"/>
            </p:cNvSpPr>
            <p:nvPr/>
          </p:nvSpPr>
          <p:spPr bwMode="auto">
            <a:xfrm>
              <a:off x="5349875" y="1739988"/>
              <a:ext cx="3165475" cy="446276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lIns="0" tIns="0" rIns="0" bIns="0">
              <a:spAutoFit/>
            </a:bodyPr>
            <a:lstStyle/>
            <a:p>
              <a:pPr lvl="0" defTabSz="914400" eaLnBrk="0" fontAlgn="base" hangingPunct="0">
                <a:spcBef>
                  <a:spcPct val="0"/>
                </a:spcBef>
                <a:spcAft>
                  <a:spcPct val="0"/>
                </a:spcAft>
              </a:pPr>
              <a:r>
                <a:rPr lang="en-US" altLang="en-US" sz="1000" dirty="0" smtClean="0">
                  <a:ea typeface="Calibri" panose="020F0502020204030204" pitchFamily="34" charset="0"/>
                  <a:cs typeface="Arial" panose="020B0604020202020204" pitchFamily="34" charset="0"/>
                </a:rPr>
                <a:t>NSCH </a:t>
              </a:r>
              <a:r>
                <a:rPr lang="en-US" altLang="en-US" sz="1000" dirty="0">
                  <a:ea typeface="Calibri" panose="020F0502020204030204" pitchFamily="34" charset="0"/>
                  <a:cs typeface="Arial" panose="020B0604020202020204" pitchFamily="34" charset="0"/>
                </a:rPr>
                <a:t>and Sports Medicine North frequently exchange referral and progress notes between their organizations. The previous workflow relied on faxes being sent back and forth, which </a:t>
              </a:r>
              <a:r>
                <a:rPr lang="en-US" altLang="en-US" sz="1000" dirty="0" smtClean="0">
                  <a:ea typeface="Calibri" panose="020F0502020204030204" pitchFamily="34" charset="0"/>
                  <a:cs typeface="Arial" panose="020B0604020202020204" pitchFamily="34" charset="0"/>
                </a:rPr>
                <a:t>often </a:t>
              </a:r>
              <a:r>
                <a:rPr lang="en-US" altLang="en-US" sz="1000" dirty="0">
                  <a:ea typeface="Calibri" panose="020F0502020204030204" pitchFamily="34" charset="0"/>
                  <a:cs typeface="Arial" panose="020B0604020202020204" pitchFamily="34" charset="0"/>
                </a:rPr>
                <a:t>led to delays in closing the referral loop and </a:t>
              </a:r>
              <a:r>
                <a:rPr lang="en-US" altLang="en-US" sz="1000" dirty="0" smtClean="0">
                  <a:ea typeface="Calibri" panose="020F0502020204030204" pitchFamily="34" charset="0"/>
                  <a:cs typeface="Arial" panose="020B0604020202020204" pitchFamily="34" charset="0"/>
                </a:rPr>
                <a:t>in providing </a:t>
              </a:r>
              <a:r>
                <a:rPr lang="en-US" altLang="en-US" sz="1000" dirty="0">
                  <a:ea typeface="Calibri" panose="020F0502020204030204" pitchFamily="34" charset="0"/>
                  <a:cs typeface="Arial" panose="020B0604020202020204" pitchFamily="34" charset="0"/>
                </a:rPr>
                <a:t>patient care. </a:t>
              </a:r>
              <a:endParaRPr lang="en-US" altLang="en-US" sz="1000" dirty="0" smtClean="0">
                <a:ea typeface="Calibri" panose="020F0502020204030204" pitchFamily="34" charset="0"/>
                <a:cs typeface="Arial" panose="020B0604020202020204" pitchFamily="34" charset="0"/>
              </a:endParaRPr>
            </a:p>
            <a:p>
              <a:pPr lvl="0" defTabSz="914400" eaLnBrk="0" fontAlgn="base" hangingPunct="0">
                <a:spcBef>
                  <a:spcPct val="0"/>
                </a:spcBef>
                <a:spcAft>
                  <a:spcPct val="0"/>
                </a:spcAft>
              </a:pPr>
              <a:endParaRPr lang="en-US" altLang="en-US" sz="1000" dirty="0">
                <a:ea typeface="Calibri" panose="020F0502020204030204" pitchFamily="34" charset="0"/>
                <a:cs typeface="Arial" panose="020B0604020202020204" pitchFamily="34" charset="0"/>
              </a:endParaRPr>
            </a:p>
            <a:p>
              <a:pPr lvl="0" defTabSz="914400" eaLnBrk="0" fontAlgn="base" hangingPunct="0">
                <a:spcBef>
                  <a:spcPct val="0"/>
                </a:spcBef>
                <a:spcAft>
                  <a:spcPct val="0"/>
                </a:spcAft>
              </a:pPr>
              <a:r>
                <a:rPr lang="en-US" altLang="en-US" sz="1000" dirty="0" smtClean="0">
                  <a:ea typeface="Calibri" panose="020F0502020204030204" pitchFamily="34" charset="0"/>
                  <a:cs typeface="Arial" panose="020B0604020202020204" pitchFamily="34" charset="0"/>
                </a:rPr>
                <a:t>To eliminate these </a:t>
              </a:r>
              <a:r>
                <a:rPr lang="en-US" altLang="en-US" sz="1000" dirty="0">
                  <a:ea typeface="Calibri" panose="020F0502020204030204" pitchFamily="34" charset="0"/>
                  <a:cs typeface="Arial" panose="020B0604020202020204" pitchFamily="34" charset="0"/>
                </a:rPr>
                <a:t>delays, NSCH and Sports Medicine North developed a new process of sending documents using secure Direct Messaging. With </a:t>
              </a:r>
              <a:r>
                <a:rPr lang="en-US" altLang="en-US" sz="1000" dirty="0" smtClean="0">
                  <a:ea typeface="Calibri" panose="020F0502020204030204" pitchFamily="34" charset="0"/>
                  <a:cs typeface="Arial" panose="020B0604020202020204" pitchFamily="34" charset="0"/>
                </a:rPr>
                <a:t>support from the Mass </a:t>
              </a:r>
              <a:r>
                <a:rPr lang="en-US" altLang="en-US" sz="1000" dirty="0" err="1" smtClean="0">
                  <a:ea typeface="Calibri" panose="020F0502020204030204" pitchFamily="34" charset="0"/>
                  <a:cs typeface="Arial" panose="020B0604020202020204" pitchFamily="34" charset="0"/>
                </a:rPr>
                <a:t>HIway’s</a:t>
              </a:r>
              <a:r>
                <a:rPr lang="en-US" altLang="en-US" sz="1000" dirty="0" smtClean="0">
                  <a:ea typeface="Calibri" panose="020F0502020204030204" pitchFamily="34" charset="0"/>
                  <a:cs typeface="Arial" panose="020B0604020202020204" pitchFamily="34" charset="0"/>
                </a:rPr>
                <a:t> Adoption and Utilization Support (HAUS) program, </a:t>
              </a:r>
              <a:r>
                <a:rPr lang="en-US" altLang="en-US" sz="1000" dirty="0">
                  <a:ea typeface="Calibri" panose="020F0502020204030204" pitchFamily="34" charset="0"/>
                  <a:cs typeface="Arial" panose="020B0604020202020204" pitchFamily="34" charset="0"/>
                </a:rPr>
                <a:t>they were able to eliminate the need to send faxes as they transitioned to a completely electronic workflow. </a:t>
              </a:r>
              <a:endParaRPr lang="en-US" altLang="en-US" sz="1000" dirty="0" smtClean="0">
                <a:ea typeface="Calibri" panose="020F0502020204030204" pitchFamily="34" charset="0"/>
                <a:cs typeface="Arial" panose="020B0604020202020204" pitchFamily="34" charset="0"/>
              </a:endParaRPr>
            </a:p>
            <a:p>
              <a:pPr lvl="0" defTabSz="914400" eaLnBrk="0" fontAlgn="base" hangingPunct="0">
                <a:spcBef>
                  <a:spcPct val="0"/>
                </a:spcBef>
                <a:spcAft>
                  <a:spcPct val="0"/>
                </a:spcAft>
              </a:pPr>
              <a:endParaRPr lang="en-US" altLang="en-US" sz="1000" dirty="0">
                <a:ea typeface="Calibri" panose="020F0502020204030204" pitchFamily="34" charset="0"/>
                <a:cs typeface="Arial" panose="020B0604020202020204" pitchFamily="34" charset="0"/>
              </a:endParaRPr>
            </a:p>
            <a:p>
              <a:pPr lvl="0" defTabSz="914400" eaLnBrk="0" fontAlgn="base" hangingPunct="0">
                <a:spcBef>
                  <a:spcPct val="0"/>
                </a:spcBef>
                <a:spcAft>
                  <a:spcPct val="0"/>
                </a:spcAft>
              </a:pPr>
              <a:r>
                <a:rPr lang="en-US" altLang="en-US" sz="1000" dirty="0" smtClean="0">
                  <a:ea typeface="Calibri" panose="020F0502020204030204" pitchFamily="34" charset="0"/>
                  <a:cs typeface="Arial" panose="020B0604020202020204" pitchFamily="34" charset="0"/>
                </a:rPr>
                <a:t>When NSCH refers a patient to Sports Medicine North, the clinician exports the transition of care and clinical summary documents and sends them using the Direct Messaging feature of their EHR. Sports Medicine North receives the electronic copy and assigns it to the correct patient. Sports Medicine North can similarly send progress notes electronically back to NSCH using Direct Messaging. NSCH is then able to attach the file to the correct patient’s records.</a:t>
              </a:r>
            </a:p>
            <a:p>
              <a:pPr lvl="0" defTabSz="914400" eaLnBrk="0" fontAlgn="base" hangingPunct="0">
                <a:spcBef>
                  <a:spcPct val="0"/>
                </a:spcBef>
                <a:spcAft>
                  <a:spcPct val="0"/>
                </a:spcAft>
              </a:pPr>
              <a:endParaRPr lang="en-US" altLang="en-US" sz="1000" dirty="0">
                <a:ea typeface="Calibri" panose="020F0502020204030204" pitchFamily="34" charset="0"/>
                <a:cs typeface="Arial" panose="020B0604020202020204" pitchFamily="34" charset="0"/>
              </a:endParaRPr>
            </a:p>
            <a:p>
              <a:pPr lvl="0" defTabSz="914400" eaLnBrk="0" fontAlgn="base" hangingPunct="0">
                <a:spcBef>
                  <a:spcPct val="0"/>
                </a:spcBef>
                <a:spcAft>
                  <a:spcPct val="0"/>
                </a:spcAft>
              </a:pPr>
              <a:r>
                <a:rPr lang="en-US" altLang="en-US" sz="1000" dirty="0" smtClean="0">
                  <a:ea typeface="Calibri" panose="020F0502020204030204" pitchFamily="34" charset="0"/>
                  <a:cs typeface="Arial" panose="020B0604020202020204" pitchFamily="34" charset="0"/>
                </a:rPr>
                <a:t>The </a:t>
              </a:r>
              <a:r>
                <a:rPr lang="en-US" altLang="en-US" sz="1000" dirty="0">
                  <a:ea typeface="Calibri" panose="020F0502020204030204" pitchFamily="34" charset="0"/>
                  <a:cs typeface="Arial" panose="020B0604020202020204" pitchFamily="34" charset="0"/>
                </a:rPr>
                <a:t>new workflow reduced the need for administrators to physically </a:t>
              </a:r>
              <a:r>
                <a:rPr lang="en-US" altLang="en-US" sz="1000" dirty="0" smtClean="0">
                  <a:ea typeface="Calibri" panose="020F0502020204030204" pitchFamily="34" charset="0"/>
                  <a:cs typeface="Arial" panose="020B0604020202020204" pitchFamily="34" charset="0"/>
                </a:rPr>
                <a:t>lookup </a:t>
              </a:r>
              <a:r>
                <a:rPr lang="en-US" altLang="en-US" sz="1000" dirty="0">
                  <a:ea typeface="Calibri" panose="020F0502020204030204" pitchFamily="34" charset="0"/>
                  <a:cs typeface="Arial" panose="020B0604020202020204" pitchFamily="34" charset="0"/>
                </a:rPr>
                <a:t>the correct patient’s file and </a:t>
              </a:r>
              <a:endParaRPr lang="en-US" altLang="en-US" sz="1000" dirty="0" smtClean="0">
                <a:ea typeface="Calibri" panose="020F0502020204030204" pitchFamily="34" charset="0"/>
                <a:cs typeface="Arial" panose="020B0604020202020204" pitchFamily="34" charset="0"/>
              </a:endParaRPr>
            </a:p>
            <a:p>
              <a:pPr lvl="0" defTabSz="914400" eaLnBrk="0" fontAlgn="base" hangingPunct="0">
                <a:spcBef>
                  <a:spcPct val="0"/>
                </a:spcBef>
                <a:spcAft>
                  <a:spcPct val="0"/>
                </a:spcAft>
              </a:pPr>
              <a:r>
                <a:rPr lang="en-US" altLang="en-US" sz="1000" dirty="0" smtClean="0">
                  <a:ea typeface="Calibri" panose="020F0502020204030204" pitchFamily="34" charset="0"/>
                  <a:cs typeface="Arial" panose="020B0604020202020204" pitchFamily="34" charset="0"/>
                </a:rPr>
                <a:t>then </a:t>
              </a:r>
              <a:r>
                <a:rPr lang="en-US" altLang="en-US" sz="1000" dirty="0">
                  <a:ea typeface="Calibri" panose="020F0502020204030204" pitchFamily="34" charset="0"/>
                  <a:cs typeface="Arial" panose="020B0604020202020204" pitchFamily="34" charset="0"/>
                </a:rPr>
                <a:t>manually enter the </a:t>
              </a:r>
              <a:r>
                <a:rPr lang="en-US" altLang="en-US" sz="1000" dirty="0" smtClean="0">
                  <a:ea typeface="Calibri" panose="020F0502020204030204" pitchFamily="34" charset="0"/>
                  <a:cs typeface="Arial" panose="020B0604020202020204" pitchFamily="34" charset="0"/>
                </a:rPr>
                <a:t>info received </a:t>
              </a:r>
              <a:r>
                <a:rPr lang="en-US" altLang="en-US" sz="1000" dirty="0">
                  <a:ea typeface="Calibri" panose="020F0502020204030204" pitchFamily="34" charset="0"/>
                  <a:cs typeface="Arial" panose="020B0604020202020204" pitchFamily="34" charset="0"/>
                </a:rPr>
                <a:t>by </a:t>
              </a:r>
              <a:r>
                <a:rPr lang="en-US" altLang="en-US" sz="1000" dirty="0" smtClean="0">
                  <a:ea typeface="Calibri" panose="020F0502020204030204" pitchFamily="34" charset="0"/>
                  <a:cs typeface="Arial" panose="020B0604020202020204" pitchFamily="34" charset="0"/>
                </a:rPr>
                <a:t>fax.</a:t>
              </a:r>
              <a:br>
                <a:rPr lang="en-US" altLang="en-US" sz="1000" dirty="0" smtClean="0">
                  <a:ea typeface="Calibri" panose="020F0502020204030204" pitchFamily="34" charset="0"/>
                  <a:cs typeface="Arial" panose="020B0604020202020204" pitchFamily="34" charset="0"/>
                </a:rPr>
              </a:br>
              <a:r>
                <a:rPr lang="en-US" altLang="en-US" sz="1000" dirty="0" smtClean="0">
                  <a:ea typeface="Calibri" panose="020F0502020204030204" pitchFamily="34" charset="0"/>
                  <a:cs typeface="Arial" panose="020B0604020202020204" pitchFamily="34" charset="0"/>
                </a:rPr>
                <a:t>Everything </a:t>
              </a:r>
              <a:r>
                <a:rPr lang="en-US" altLang="en-US" sz="1000" dirty="0">
                  <a:ea typeface="Calibri" panose="020F0502020204030204" pitchFamily="34" charset="0"/>
                  <a:cs typeface="Arial" panose="020B0604020202020204" pitchFamily="34" charset="0"/>
                </a:rPr>
                <a:t>is now sent and received </a:t>
              </a:r>
              <a:endParaRPr lang="en-US" altLang="en-US" sz="1000" dirty="0" smtClean="0">
                <a:ea typeface="Calibri" panose="020F0502020204030204" pitchFamily="34" charset="0"/>
                <a:cs typeface="Arial" panose="020B0604020202020204" pitchFamily="34" charset="0"/>
              </a:endParaRPr>
            </a:p>
            <a:p>
              <a:pPr lvl="0" defTabSz="914400" eaLnBrk="0" fontAlgn="base" hangingPunct="0">
                <a:spcBef>
                  <a:spcPct val="0"/>
                </a:spcBef>
                <a:spcAft>
                  <a:spcPct val="0"/>
                </a:spcAft>
              </a:pPr>
              <a:r>
                <a:rPr lang="en-US" altLang="en-US" sz="1000" dirty="0" smtClean="0">
                  <a:ea typeface="Calibri" panose="020F0502020204030204" pitchFamily="34" charset="0"/>
                  <a:cs typeface="Arial" panose="020B0604020202020204" pitchFamily="34" charset="0"/>
                </a:rPr>
                <a:t>electronically.</a:t>
              </a:r>
            </a:p>
          </p:txBody>
        </p:sp>
      </p:grpSp>
      <p:sp>
        <p:nvSpPr>
          <p:cNvPr id="7" name="Line 11"/>
          <p:cNvSpPr>
            <a:spLocks noChangeShapeType="1"/>
          </p:cNvSpPr>
          <p:nvPr/>
        </p:nvSpPr>
        <p:spPr bwMode="auto">
          <a:xfrm>
            <a:off x="4876800" y="1942607"/>
            <a:ext cx="0" cy="4267200"/>
          </a:xfrm>
          <a:prstGeom prst="line">
            <a:avLst/>
          </a:prstGeom>
          <a:noFill/>
          <a:ln w="38100" cap="rnd">
            <a:solidFill>
              <a:srgbClr val="F48228"/>
            </a:solidFill>
            <a:prstDash val="sysDot"/>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8" name="Group 7"/>
          <p:cNvGrpSpPr/>
          <p:nvPr/>
        </p:nvGrpSpPr>
        <p:grpSpPr>
          <a:xfrm>
            <a:off x="727342" y="3931051"/>
            <a:ext cx="3892569" cy="1394515"/>
            <a:chOff x="757822" y="3859604"/>
            <a:chExt cx="3892569" cy="1394515"/>
          </a:xfrm>
        </p:grpSpPr>
        <p:sp>
          <p:nvSpPr>
            <p:cNvPr id="9" name="Rectangle 7"/>
            <p:cNvSpPr>
              <a:spLocks noChangeArrowheads="1"/>
            </p:cNvSpPr>
            <p:nvPr/>
          </p:nvSpPr>
          <p:spPr bwMode="auto">
            <a:xfrm>
              <a:off x="764191" y="4292317"/>
              <a:ext cx="3886200" cy="96180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lIns="0" tIns="0" rIns="0" bIns="0">
              <a:spAutoFit/>
            </a:bodyPr>
            <a:lstStyle/>
            <a:p>
              <a:pPr marL="171450" indent="-171450">
                <a:buFont typeface="Arial" panose="020B0604020202020204" pitchFamily="34" charset="0"/>
                <a:buChar char="•"/>
              </a:pPr>
              <a:r>
                <a:rPr lang="en-US" sz="1050" dirty="0" smtClean="0">
                  <a:solidFill>
                    <a:srgbClr val="404040"/>
                  </a:solidFill>
                </a:rPr>
                <a:t>North Shore Community Health Center (NSCH) </a:t>
              </a:r>
            </a:p>
            <a:p>
              <a:pPr marL="461963" lvl="1" indent="-231775">
                <a:spcAft>
                  <a:spcPts val="600"/>
                </a:spcAft>
                <a:buFont typeface="Wingdings" panose="05000000000000000000" pitchFamily="2" charset="2"/>
                <a:buChar char="Ø"/>
              </a:pPr>
              <a:r>
                <a:rPr lang="en-US" sz="1050" dirty="0" smtClean="0">
                  <a:solidFill>
                    <a:srgbClr val="404040"/>
                  </a:solidFill>
                </a:rPr>
                <a:t>GE Centricity EHR</a:t>
              </a:r>
            </a:p>
            <a:p>
              <a:pPr marL="171450" indent="-171450">
                <a:buFont typeface="Arial" panose="020B0604020202020204" pitchFamily="34" charset="0"/>
                <a:buChar char="•"/>
              </a:pPr>
              <a:r>
                <a:rPr lang="en-US" sz="1050" dirty="0" smtClean="0">
                  <a:solidFill>
                    <a:srgbClr val="404040"/>
                  </a:solidFill>
                </a:rPr>
                <a:t>Sports Medicine North (SMN)</a:t>
              </a:r>
            </a:p>
            <a:p>
              <a:pPr marL="461963" lvl="1" indent="-231775">
                <a:spcAft>
                  <a:spcPts val="600"/>
                </a:spcAft>
                <a:buFont typeface="Wingdings" panose="05000000000000000000" pitchFamily="2" charset="2"/>
                <a:buChar char="Ø"/>
              </a:pPr>
              <a:r>
                <a:rPr lang="en-US" sz="1050" dirty="0" smtClean="0">
                  <a:solidFill>
                    <a:srgbClr val="404040"/>
                  </a:solidFill>
                </a:rPr>
                <a:t>Separate GE Centricity EHR instance</a:t>
              </a:r>
              <a:endParaRPr lang="en-US" sz="1050" dirty="0">
                <a:solidFill>
                  <a:srgbClr val="404040"/>
                </a:solidFill>
              </a:endParaRPr>
            </a:p>
            <a:p>
              <a:pPr marL="230188" lvl="1">
                <a:spcAft>
                  <a:spcPts val="600"/>
                </a:spcAft>
              </a:pPr>
              <a:r>
                <a:rPr lang="en-US" sz="1050" dirty="0" smtClean="0">
                  <a:solidFill>
                    <a:srgbClr val="404040"/>
                  </a:solidFill>
                </a:rPr>
                <a:t>Both </a:t>
              </a:r>
              <a:r>
                <a:rPr lang="en-US" sz="1050" dirty="0">
                  <a:solidFill>
                    <a:srgbClr val="404040"/>
                  </a:solidFill>
                </a:rPr>
                <a:t>EHRs use </a:t>
              </a:r>
              <a:r>
                <a:rPr lang="en-US" sz="1050" dirty="0" err="1" smtClean="0">
                  <a:solidFill>
                    <a:srgbClr val="404040"/>
                  </a:solidFill>
                </a:rPr>
                <a:t>Surescripts</a:t>
              </a:r>
              <a:r>
                <a:rPr lang="en-US" sz="1050" dirty="0" smtClean="0">
                  <a:solidFill>
                    <a:srgbClr val="404040"/>
                  </a:solidFill>
                </a:rPr>
                <a:t> </a:t>
              </a:r>
              <a:r>
                <a:rPr lang="en-US" sz="1050" dirty="0">
                  <a:solidFill>
                    <a:srgbClr val="404040"/>
                  </a:solidFill>
                </a:rPr>
                <a:t>Direct </a:t>
              </a:r>
              <a:r>
                <a:rPr lang="en-US" sz="1050" dirty="0" smtClean="0">
                  <a:solidFill>
                    <a:srgbClr val="404040"/>
                  </a:solidFill>
                </a:rPr>
                <a:t>Messaging</a:t>
              </a:r>
              <a:endParaRPr lang="en-US" sz="1050" dirty="0">
                <a:solidFill>
                  <a:srgbClr val="404040"/>
                </a:solidFill>
              </a:endParaRPr>
            </a:p>
          </p:txBody>
        </p:sp>
        <p:sp>
          <p:nvSpPr>
            <p:cNvPr id="11" name="Rectangle 12"/>
            <p:cNvSpPr>
              <a:spLocks noChangeArrowheads="1"/>
            </p:cNvSpPr>
            <p:nvPr/>
          </p:nvSpPr>
          <p:spPr bwMode="auto">
            <a:xfrm>
              <a:off x="757822" y="3859604"/>
              <a:ext cx="27432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TRADING </a:t>
              </a:r>
              <a:r>
                <a:rPr lang="en-US" sz="1100" dirty="0" smtClean="0">
                  <a:solidFill>
                    <a:schemeClr val="bg1"/>
                  </a:solidFill>
                </a:rPr>
                <a:t>PARTNERS AND SYSTEMS</a:t>
              </a:r>
              <a:endParaRPr lang="en-US" sz="1100" dirty="0"/>
            </a:p>
          </p:txBody>
        </p:sp>
      </p:grpSp>
      <p:grpSp>
        <p:nvGrpSpPr>
          <p:cNvPr id="4" name="Group 3"/>
          <p:cNvGrpSpPr/>
          <p:nvPr/>
        </p:nvGrpSpPr>
        <p:grpSpPr>
          <a:xfrm>
            <a:off x="741112" y="2345588"/>
            <a:ext cx="3881755" cy="1413193"/>
            <a:chOff x="741112" y="2319083"/>
            <a:chExt cx="3881755" cy="1413193"/>
          </a:xfrm>
        </p:grpSpPr>
        <p:sp>
          <p:nvSpPr>
            <p:cNvPr id="10" name="Rectangle 9"/>
            <p:cNvSpPr>
              <a:spLocks noChangeArrowheads="1"/>
            </p:cNvSpPr>
            <p:nvPr/>
          </p:nvSpPr>
          <p:spPr bwMode="auto">
            <a:xfrm>
              <a:off x="741112" y="2762780"/>
              <a:ext cx="3881755" cy="96949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lIns="0" tIns="0" rIns="0" bIns="0">
              <a:spAutoFit/>
            </a:bodyPr>
            <a:lstStyle/>
            <a:p>
              <a:r>
                <a:rPr lang="en-US" sz="1050" dirty="0" smtClean="0"/>
                <a:t>To ensure there is </a:t>
              </a:r>
              <a:r>
                <a:rPr lang="en-US" sz="1050" dirty="0"/>
                <a:t>an efficient and consistent workflow to send </a:t>
              </a:r>
              <a:r>
                <a:rPr lang="en-US" sz="1050" dirty="0" smtClean="0"/>
                <a:t>referrals from NSCH </a:t>
              </a:r>
              <a:r>
                <a:rPr lang="en-US" sz="1050" dirty="0"/>
                <a:t>to </a:t>
              </a:r>
              <a:r>
                <a:rPr lang="en-US" sz="1050" dirty="0" smtClean="0"/>
                <a:t>a specialist at Sports </a:t>
              </a:r>
              <a:r>
                <a:rPr lang="en-US" sz="1050" dirty="0"/>
                <a:t>Medicine North, </a:t>
              </a:r>
              <a:r>
                <a:rPr lang="en-US" sz="1050" dirty="0" smtClean="0"/>
                <a:t>giving </a:t>
              </a:r>
              <a:r>
                <a:rPr lang="en-US" sz="1050" dirty="0"/>
                <a:t>the </a:t>
              </a:r>
              <a:r>
                <a:rPr lang="en-US" sz="1050" dirty="0" smtClean="0"/>
                <a:t>specialist accurate </a:t>
              </a:r>
              <a:r>
                <a:rPr lang="en-US" sz="1050" dirty="0"/>
                <a:t>clinical information when seeing the referred </a:t>
              </a:r>
              <a:r>
                <a:rPr lang="en-US" sz="1050" dirty="0" smtClean="0"/>
                <a:t>patient, and to make sure the </a:t>
              </a:r>
              <a:r>
                <a:rPr lang="en-US" sz="1050" dirty="0"/>
                <a:t>consult notes from the s</a:t>
              </a:r>
              <a:r>
                <a:rPr lang="en-US" sz="1050" dirty="0" smtClean="0"/>
                <a:t>pecialist are </a:t>
              </a:r>
              <a:r>
                <a:rPr lang="en-US" sz="1050" dirty="0"/>
                <a:t>made available to the PCP at NSCH for review and ongoing treatment. </a:t>
              </a:r>
              <a:endParaRPr lang="en-US" sz="1000" dirty="0"/>
            </a:p>
          </p:txBody>
        </p:sp>
        <p:sp>
          <p:nvSpPr>
            <p:cNvPr id="12" name="Rectangle 13"/>
            <p:cNvSpPr>
              <a:spLocks noChangeArrowheads="1"/>
            </p:cNvSpPr>
            <p:nvPr/>
          </p:nvSpPr>
          <p:spPr bwMode="auto">
            <a:xfrm>
              <a:off x="751473" y="2319083"/>
              <a:ext cx="6604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GOAL</a:t>
              </a:r>
              <a:endParaRPr lang="en-US" sz="1100" dirty="0"/>
            </a:p>
          </p:txBody>
        </p:sp>
      </p:grpSp>
      <p:grpSp>
        <p:nvGrpSpPr>
          <p:cNvPr id="17" name="Group 16"/>
          <p:cNvGrpSpPr/>
          <p:nvPr/>
        </p:nvGrpSpPr>
        <p:grpSpPr>
          <a:xfrm>
            <a:off x="741397" y="5500708"/>
            <a:ext cx="3886200" cy="894998"/>
            <a:chOff x="754063" y="5619989"/>
            <a:chExt cx="3886200" cy="894998"/>
          </a:xfrm>
        </p:grpSpPr>
        <p:sp>
          <p:nvSpPr>
            <p:cNvPr id="13" name="Rectangle 14"/>
            <p:cNvSpPr>
              <a:spLocks noChangeArrowheads="1"/>
            </p:cNvSpPr>
            <p:nvPr/>
          </p:nvSpPr>
          <p:spPr bwMode="auto">
            <a:xfrm>
              <a:off x="777875" y="5619989"/>
              <a:ext cx="16764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DATA TO EXCHANGE</a:t>
              </a:r>
              <a:endParaRPr lang="en-US" sz="1100" dirty="0"/>
            </a:p>
          </p:txBody>
        </p:sp>
        <p:sp>
          <p:nvSpPr>
            <p:cNvPr id="14" name="Rectangle 15"/>
            <p:cNvSpPr>
              <a:spLocks noChangeArrowheads="1"/>
            </p:cNvSpPr>
            <p:nvPr/>
          </p:nvSpPr>
          <p:spPr bwMode="auto">
            <a:xfrm>
              <a:off x="754063" y="6030239"/>
              <a:ext cx="3886200" cy="48474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lIns="0" tIns="0" rIns="0" bIns="0">
              <a:spAutoFit/>
            </a:bodyPr>
            <a:lstStyle/>
            <a:p>
              <a:pPr marL="171450" indent="-171450">
                <a:buFont typeface="Arial" panose="020B0604020202020204" pitchFamily="34" charset="0"/>
                <a:buChar char="•"/>
              </a:pPr>
              <a:r>
                <a:rPr lang="en-US" sz="1050" dirty="0" smtClean="0">
                  <a:solidFill>
                    <a:srgbClr val="404040"/>
                  </a:solidFill>
                </a:rPr>
                <a:t>Transition of Care documents</a:t>
              </a:r>
            </a:p>
            <a:p>
              <a:pPr marL="171450" indent="-171450">
                <a:buFont typeface="Arial" panose="020B0604020202020204" pitchFamily="34" charset="0"/>
                <a:buChar char="•"/>
              </a:pPr>
              <a:r>
                <a:rPr lang="en-US" sz="1050" dirty="0" smtClean="0">
                  <a:solidFill>
                    <a:srgbClr val="404040"/>
                  </a:solidFill>
                </a:rPr>
                <a:t>Clinical summaries</a:t>
              </a:r>
            </a:p>
            <a:p>
              <a:pPr marL="171450" indent="-171450">
                <a:buFont typeface="Arial" panose="020B0604020202020204" pitchFamily="34" charset="0"/>
                <a:buChar char="•"/>
              </a:pPr>
              <a:r>
                <a:rPr lang="en-US" sz="1050" dirty="0" smtClean="0">
                  <a:solidFill>
                    <a:srgbClr val="404040"/>
                  </a:solidFill>
                </a:rPr>
                <a:t>Treatment progress notes</a:t>
              </a:r>
              <a:endParaRPr lang="en-US" sz="1050" dirty="0">
                <a:solidFill>
                  <a:srgbClr val="404040"/>
                </a:solidFill>
              </a:endParaRPr>
            </a:p>
          </p:txBody>
        </p:sp>
      </p:grpSp>
      <p:grpSp>
        <p:nvGrpSpPr>
          <p:cNvPr id="3" name="Group 2"/>
          <p:cNvGrpSpPr/>
          <p:nvPr/>
        </p:nvGrpSpPr>
        <p:grpSpPr>
          <a:xfrm>
            <a:off x="731520" y="1581625"/>
            <a:ext cx="3886200" cy="570029"/>
            <a:chOff x="731520" y="1491265"/>
            <a:chExt cx="3886200" cy="570029"/>
          </a:xfrm>
        </p:grpSpPr>
        <p:sp>
          <p:nvSpPr>
            <p:cNvPr id="15" name="Rectangle 17"/>
            <p:cNvSpPr>
              <a:spLocks noChangeArrowheads="1"/>
            </p:cNvSpPr>
            <p:nvPr/>
          </p:nvSpPr>
          <p:spPr bwMode="auto">
            <a:xfrm>
              <a:off x="741397" y="1491265"/>
              <a:ext cx="13716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smtClean="0">
                  <a:solidFill>
                    <a:schemeClr val="bg1"/>
                  </a:solidFill>
                </a:rPr>
                <a:t>ORGANIZATION</a:t>
              </a:r>
              <a:endParaRPr lang="en-US" sz="1100" dirty="0"/>
            </a:p>
          </p:txBody>
        </p:sp>
        <p:sp>
          <p:nvSpPr>
            <p:cNvPr id="16" name="Rectangle 18"/>
            <p:cNvSpPr>
              <a:spLocks noChangeArrowheads="1"/>
            </p:cNvSpPr>
            <p:nvPr/>
          </p:nvSpPr>
          <p:spPr bwMode="auto">
            <a:xfrm>
              <a:off x="731520" y="1907790"/>
              <a:ext cx="3886200" cy="15350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lIns="0" tIns="0" rIns="0" bIns="0">
              <a:spAutoFit/>
            </a:bodyPr>
            <a:lstStyle/>
            <a:p>
              <a:pPr>
                <a:lnSpc>
                  <a:spcPct val="95000"/>
                </a:lnSpc>
              </a:pPr>
              <a:r>
                <a:rPr lang="en-US" sz="1050" dirty="0" smtClean="0">
                  <a:solidFill>
                    <a:srgbClr val="404040"/>
                  </a:solidFill>
                </a:rPr>
                <a:t>North Shore Community Health Center (NSCH)</a:t>
              </a:r>
              <a:endParaRPr lang="en-US" sz="1050" dirty="0">
                <a:solidFill>
                  <a:srgbClr val="404040"/>
                </a:solidFill>
              </a:endParaRPr>
            </a:p>
          </p:txBody>
        </p:sp>
      </p:grpSp>
      <p:sp>
        <p:nvSpPr>
          <p:cNvPr id="24" name="TextBox 23"/>
          <p:cNvSpPr txBox="1"/>
          <p:nvPr/>
        </p:nvSpPr>
        <p:spPr>
          <a:xfrm>
            <a:off x="0" y="872391"/>
            <a:ext cx="9144000" cy="646331"/>
          </a:xfrm>
          <a:prstGeom prst="rect">
            <a:avLst/>
          </a:prstGeom>
          <a:noFill/>
        </p:spPr>
        <p:txBody>
          <a:bodyPr wrap="square" rtlCol="0">
            <a:spAutoFit/>
          </a:bodyPr>
          <a:lstStyle/>
          <a:p>
            <a:pPr algn="ctr"/>
            <a:r>
              <a:rPr lang="en-US" b="1" dirty="0">
                <a:solidFill>
                  <a:srgbClr val="F48228"/>
                </a:solidFill>
              </a:rPr>
              <a:t>STREAMLINED REFERRAL AND DOCUMENT EXCHANGE BETWEEN </a:t>
            </a:r>
            <a:endParaRPr lang="en-US" b="1" dirty="0" smtClean="0">
              <a:solidFill>
                <a:srgbClr val="F48228"/>
              </a:solidFill>
            </a:endParaRPr>
          </a:p>
          <a:p>
            <a:pPr algn="ctr"/>
            <a:r>
              <a:rPr lang="en-US" b="1" dirty="0" smtClean="0">
                <a:solidFill>
                  <a:srgbClr val="F48228"/>
                </a:solidFill>
              </a:rPr>
              <a:t>COMMUNITY </a:t>
            </a:r>
            <a:r>
              <a:rPr lang="en-US" b="1" dirty="0">
                <a:solidFill>
                  <a:srgbClr val="F48228"/>
                </a:solidFill>
              </a:rPr>
              <a:t>HEALTH CENTER AND ORTHOPEDIC CARE SPECIALISTS</a:t>
            </a:r>
            <a:endParaRPr lang="en-US" dirty="0">
              <a:solidFill>
                <a:srgbClr val="F48228"/>
              </a:solidFill>
            </a:endParaRPr>
          </a:p>
        </p:txBody>
      </p:sp>
      <p:sp>
        <p:nvSpPr>
          <p:cNvPr id="25" name="TextBox 24"/>
          <p:cNvSpPr txBox="1"/>
          <p:nvPr/>
        </p:nvSpPr>
        <p:spPr>
          <a:xfrm>
            <a:off x="1" y="6629400"/>
            <a:ext cx="2903220" cy="230832"/>
          </a:xfrm>
          <a:prstGeom prst="rect">
            <a:avLst/>
          </a:prstGeom>
          <a:noFill/>
          <a:ln>
            <a:noFill/>
          </a:ln>
        </p:spPr>
        <p:txBody>
          <a:bodyPr wrap="square" rtlCol="0">
            <a:spAutoFit/>
          </a:bodyPr>
          <a:lstStyle/>
          <a:p>
            <a:r>
              <a:rPr lang="en-US" sz="900" dirty="0" smtClean="0"/>
              <a:t>Icons provided by</a:t>
            </a:r>
            <a:r>
              <a:rPr lang="en-US" sz="900" dirty="0" smtClean="0">
                <a:solidFill>
                  <a:schemeClr val="accent1">
                    <a:lumMod val="75000"/>
                  </a:schemeClr>
                </a:solidFill>
              </a:rPr>
              <a:t> </a:t>
            </a:r>
            <a:r>
              <a:rPr lang="en-US" sz="900" b="1" dirty="0" err="1" smtClean="0">
                <a:solidFill>
                  <a:srgbClr val="577ABC"/>
                </a:solidFill>
              </a:rPr>
              <a:t>MeHI</a:t>
            </a:r>
            <a:r>
              <a:rPr lang="en-US" sz="900" dirty="0" smtClean="0">
                <a:solidFill>
                  <a:schemeClr val="accent1">
                    <a:lumMod val="75000"/>
                  </a:schemeClr>
                </a:solidFill>
              </a:rPr>
              <a:t> </a:t>
            </a:r>
            <a:r>
              <a:rPr lang="en-US" sz="900" dirty="0" smtClean="0"/>
              <a:t>at </a:t>
            </a:r>
            <a:r>
              <a:rPr lang="en-US" sz="900" dirty="0" smtClean="0">
                <a:solidFill>
                  <a:srgbClr val="FADB2E"/>
                </a:solidFill>
                <a:hlinkClick r:id="rId3"/>
              </a:rPr>
              <a:t>mehi.masstech.org/Icons</a:t>
            </a:r>
            <a:endParaRPr lang="en-US" sz="900" dirty="0">
              <a:solidFill>
                <a:srgbClr val="FADB2E"/>
              </a:solidFill>
            </a:endParaRPr>
          </a:p>
        </p:txBody>
      </p:sp>
      <p:pic>
        <p:nvPicPr>
          <p:cNvPr id="28" name="Picture 27"/>
          <p:cNvPicPr>
            <a:picLocks noChangeAspect="1"/>
          </p:cNvPicPr>
          <p:nvPr/>
        </p:nvPicPr>
        <p:blipFill>
          <a:blip r:embed="rId4"/>
          <a:srcRect r="-38" b="9999"/>
          <a:stretch>
            <a:fillRect/>
          </a:stretch>
        </p:blipFill>
        <p:spPr>
          <a:xfrm>
            <a:off x="4" y="788670"/>
            <a:ext cx="9159246" cy="45720"/>
          </a:xfrm>
          <a:prstGeom prst="rect">
            <a:avLst/>
          </a:prstGeom>
          <a:effectLst/>
        </p:spPr>
      </p:pic>
      <p:sp>
        <p:nvSpPr>
          <p:cNvPr id="26" name="Oval 25">
            <a:hlinkClick r:id="rId5"/>
          </p:cNvPr>
          <p:cNvSpPr/>
          <p:nvPr/>
        </p:nvSpPr>
        <p:spPr bwMode="auto">
          <a:xfrm>
            <a:off x="8090878" y="5828127"/>
            <a:ext cx="974870" cy="974870"/>
          </a:xfrm>
          <a:prstGeom prst="ellipse">
            <a:avLst/>
          </a:pr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7" name="TextBox 26">
            <a:hlinkClick r:id="rId5"/>
          </p:cNvPr>
          <p:cNvSpPr txBox="1"/>
          <p:nvPr/>
        </p:nvSpPr>
        <p:spPr>
          <a:xfrm>
            <a:off x="8090878" y="6004250"/>
            <a:ext cx="974870" cy="600164"/>
          </a:xfrm>
          <a:prstGeom prst="rect">
            <a:avLst/>
          </a:prstGeom>
          <a:noFill/>
        </p:spPr>
        <p:txBody>
          <a:bodyPr wrap="square" rtlCol="0" anchor="ctr">
            <a:spAutoFit/>
          </a:bodyPr>
          <a:lstStyle/>
          <a:p>
            <a:pPr algn="ctr"/>
            <a:r>
              <a:rPr lang="en-US" sz="1100" b="1" dirty="0" smtClean="0">
                <a:solidFill>
                  <a:srgbClr val="142456"/>
                </a:solidFill>
              </a:rPr>
              <a:t>READ </a:t>
            </a:r>
          </a:p>
          <a:p>
            <a:pPr algn="ctr"/>
            <a:r>
              <a:rPr lang="en-US" sz="1100" b="1" dirty="0" smtClean="0">
                <a:solidFill>
                  <a:srgbClr val="142456"/>
                </a:solidFill>
              </a:rPr>
              <a:t>THE FULL STORY</a:t>
            </a:r>
            <a:endParaRPr lang="en-US" sz="1100" b="1" dirty="0">
              <a:solidFill>
                <a:srgbClr val="142456"/>
              </a:solidFill>
            </a:endParaRPr>
          </a:p>
        </p:txBody>
      </p:sp>
      <p:sp>
        <p:nvSpPr>
          <p:cNvPr id="29" name="TextBox 28"/>
          <p:cNvSpPr txBox="1"/>
          <p:nvPr/>
        </p:nvSpPr>
        <p:spPr>
          <a:xfrm>
            <a:off x="2926081" y="0"/>
            <a:ext cx="3398519" cy="551200"/>
          </a:xfrm>
          <a:prstGeom prst="rect">
            <a:avLst/>
          </a:prstGeom>
          <a:solidFill>
            <a:srgbClr val="F6822B"/>
          </a:solidFill>
        </p:spPr>
        <p:txBody>
          <a:bodyPr wrap="square" rIns="91440" rtlCol="0" anchor="ctr">
            <a:noAutofit/>
          </a:bodyPr>
          <a:lstStyle/>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CLOSED LOOP REFERRALS</a:t>
            </a:r>
          </a:p>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USE CASE</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19272025"/>
      </p:ext>
    </p:extLst>
  </p:cSld>
  <p:clrMapOvr>
    <a:masterClrMapping/>
  </p:clrMapOvr>
  <p:timing>
    <p:tnLst>
      <p:par>
        <p:cTn id="1" dur="indefinite" restart="never" nodeType="tmRoot"/>
      </p:par>
    </p:tnLst>
  </p:timing>
</p:sld>
</file>

<file path=ppt/theme/theme1.xml><?xml version="1.0" encoding="utf-8"?>
<a:theme xmlns:a="http://schemas.openxmlformats.org/drawingml/2006/main" name="MeHI-template-setup">
  <a:themeElements>
    <a:clrScheme name="Custom 2">
      <a:dk1>
        <a:srgbClr val="404040"/>
      </a:dk1>
      <a:lt1>
        <a:srgbClr val="FFFFFF"/>
      </a:lt1>
      <a:dk2>
        <a:srgbClr val="464646"/>
      </a:dk2>
      <a:lt2>
        <a:srgbClr val="95979A"/>
      </a:lt2>
      <a:accent1>
        <a:srgbClr val="567ABD"/>
      </a:accent1>
      <a:accent2>
        <a:srgbClr val="F48228"/>
      </a:accent2>
      <a:accent3>
        <a:srgbClr val="1F3368"/>
      </a:accent3>
      <a:accent4>
        <a:srgbClr val="838BB4"/>
      </a:accent4>
      <a:accent5>
        <a:srgbClr val="1968B3"/>
      </a:accent5>
      <a:accent6>
        <a:srgbClr val="FFFFFF"/>
      </a:accent6>
      <a:hlink>
        <a:srgbClr val="F48228"/>
      </a:hlink>
      <a:folHlink>
        <a:srgbClr val="1968B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MeHI-template-setup.thmx</Template>
  <TotalTime>36306</TotalTime>
  <Words>438</Words>
  <Application>Microsoft Office PowerPoint</Application>
  <PresentationFormat>On-screen Show (4:3)</PresentationFormat>
  <Paragraphs>42</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ＭＳ Ｐゴシック</vt:lpstr>
      <vt:lpstr>Arial</vt:lpstr>
      <vt:lpstr>Calibri</vt:lpstr>
      <vt:lpstr>Georgia</vt:lpstr>
      <vt:lpstr>Verdana</vt:lpstr>
      <vt:lpstr>Wingdings</vt:lpstr>
      <vt:lpstr>MeHI-template-setup</vt:lpstr>
      <vt:lpstr>PowerPoint Presentation</vt:lpstr>
      <vt:lpstr>PowerPoint Presentation</vt:lpstr>
    </vt:vector>
  </TitlesOfParts>
  <Company>HCI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Julie Tallman</dc:creator>
  <cp:lastModifiedBy>Rik Kerstens</cp:lastModifiedBy>
  <cp:revision>181</cp:revision>
  <cp:lastPrinted>2015-11-30T17:09:42Z</cp:lastPrinted>
  <dcterms:created xsi:type="dcterms:W3CDTF">2013-12-19T15:33:57Z</dcterms:created>
  <dcterms:modified xsi:type="dcterms:W3CDTF">2021-03-23T19:09:22Z</dcterms:modified>
</cp:coreProperties>
</file>